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7" r:id="rId1"/>
  </p:sldMasterIdLst>
  <p:notesMasterIdLst>
    <p:notesMasterId r:id="rId82"/>
  </p:notesMasterIdLst>
  <p:handoutMasterIdLst>
    <p:handoutMasterId r:id="rId83"/>
  </p:handoutMasterIdLst>
  <p:sldIdLst>
    <p:sldId id="302" r:id="rId2"/>
    <p:sldId id="474" r:id="rId3"/>
    <p:sldId id="417" r:id="rId4"/>
    <p:sldId id="419" r:id="rId5"/>
    <p:sldId id="357" r:id="rId6"/>
    <p:sldId id="420" r:id="rId7"/>
    <p:sldId id="309" r:id="rId8"/>
    <p:sldId id="425" r:id="rId9"/>
    <p:sldId id="426" r:id="rId10"/>
    <p:sldId id="428" r:id="rId11"/>
    <p:sldId id="475" r:id="rId12"/>
    <p:sldId id="476" r:id="rId13"/>
    <p:sldId id="360" r:id="rId14"/>
    <p:sldId id="429" r:id="rId15"/>
    <p:sldId id="359" r:id="rId16"/>
    <p:sldId id="314" r:id="rId17"/>
    <p:sldId id="315" r:id="rId18"/>
    <p:sldId id="456" r:id="rId19"/>
    <p:sldId id="458" r:id="rId20"/>
    <p:sldId id="361" r:id="rId21"/>
    <p:sldId id="365" r:id="rId22"/>
    <p:sldId id="366" r:id="rId23"/>
    <p:sldId id="367" r:id="rId24"/>
    <p:sldId id="384" r:id="rId25"/>
    <p:sldId id="459" r:id="rId26"/>
    <p:sldId id="368" r:id="rId27"/>
    <p:sldId id="369" r:id="rId28"/>
    <p:sldId id="477" r:id="rId29"/>
    <p:sldId id="370" r:id="rId30"/>
    <p:sldId id="473" r:id="rId31"/>
    <p:sldId id="371" r:id="rId32"/>
    <p:sldId id="472" r:id="rId33"/>
    <p:sldId id="372" r:id="rId34"/>
    <p:sldId id="381" r:id="rId35"/>
    <p:sldId id="375" r:id="rId36"/>
    <p:sldId id="378" r:id="rId37"/>
    <p:sldId id="380" r:id="rId38"/>
    <p:sldId id="383" r:id="rId39"/>
    <p:sldId id="469" r:id="rId40"/>
    <p:sldId id="478" r:id="rId41"/>
    <p:sldId id="387" r:id="rId42"/>
    <p:sldId id="467" r:id="rId43"/>
    <p:sldId id="468" r:id="rId44"/>
    <p:sldId id="390" r:id="rId45"/>
    <p:sldId id="479" r:id="rId46"/>
    <p:sldId id="389" r:id="rId47"/>
    <p:sldId id="391" r:id="rId48"/>
    <p:sldId id="465" r:id="rId49"/>
    <p:sldId id="392" r:id="rId50"/>
    <p:sldId id="393" r:id="rId51"/>
    <p:sldId id="460" r:id="rId52"/>
    <p:sldId id="462" r:id="rId53"/>
    <p:sldId id="394" r:id="rId54"/>
    <p:sldId id="395" r:id="rId55"/>
    <p:sldId id="396" r:id="rId56"/>
    <p:sldId id="397" r:id="rId57"/>
    <p:sldId id="399" r:id="rId58"/>
    <p:sldId id="454" r:id="rId59"/>
    <p:sldId id="453" r:id="rId60"/>
    <p:sldId id="398" r:id="rId61"/>
    <p:sldId id="480" r:id="rId62"/>
    <p:sldId id="400" r:id="rId63"/>
    <p:sldId id="441" r:id="rId64"/>
    <p:sldId id="401" r:id="rId65"/>
    <p:sldId id="448" r:id="rId66"/>
    <p:sldId id="402" r:id="rId67"/>
    <p:sldId id="412" r:id="rId68"/>
    <p:sldId id="446" r:id="rId69"/>
    <p:sldId id="481" r:id="rId70"/>
    <p:sldId id="405" r:id="rId71"/>
    <p:sldId id="406" r:id="rId72"/>
    <p:sldId id="410" r:id="rId73"/>
    <p:sldId id="413" r:id="rId74"/>
    <p:sldId id="408" r:id="rId75"/>
    <p:sldId id="482" r:id="rId76"/>
    <p:sldId id="415" r:id="rId77"/>
    <p:sldId id="452" r:id="rId78"/>
    <p:sldId id="451" r:id="rId79"/>
    <p:sldId id="449" r:id="rId80"/>
    <p:sldId id="440" r:id="rId81"/>
  </p:sldIdLst>
  <p:sldSz cx="9144000" cy="6858000" type="screen4x3"/>
  <p:notesSz cx="6640513" cy="9904413"/>
  <p:defaultTextStyle>
    <a:defPPr>
      <a:defRPr lang="en-US"/>
    </a:defPPr>
    <a:lvl1pPr algn="l" rtl="0" fontAlgn="base">
      <a:spcBef>
        <a:spcPct val="0"/>
      </a:spcBef>
      <a:spcAft>
        <a:spcPct val="0"/>
      </a:spcAft>
      <a:defRPr sz="2400" kern="1200">
        <a:solidFill>
          <a:schemeClr val="tx1"/>
        </a:solidFill>
        <a:latin typeface="Tahoma" charset="0"/>
        <a:ea typeface="Angsana New" charset="0"/>
        <a:cs typeface="Angsana New" charset="0"/>
      </a:defRPr>
    </a:lvl1pPr>
    <a:lvl2pPr marL="457200" algn="l" rtl="0" fontAlgn="base">
      <a:spcBef>
        <a:spcPct val="0"/>
      </a:spcBef>
      <a:spcAft>
        <a:spcPct val="0"/>
      </a:spcAft>
      <a:defRPr sz="2400" kern="1200">
        <a:solidFill>
          <a:schemeClr val="tx1"/>
        </a:solidFill>
        <a:latin typeface="Tahoma" charset="0"/>
        <a:ea typeface="Angsana New" charset="0"/>
        <a:cs typeface="Angsana New" charset="0"/>
      </a:defRPr>
    </a:lvl2pPr>
    <a:lvl3pPr marL="914400" algn="l" rtl="0" fontAlgn="base">
      <a:spcBef>
        <a:spcPct val="0"/>
      </a:spcBef>
      <a:spcAft>
        <a:spcPct val="0"/>
      </a:spcAft>
      <a:defRPr sz="2400" kern="1200">
        <a:solidFill>
          <a:schemeClr val="tx1"/>
        </a:solidFill>
        <a:latin typeface="Tahoma" charset="0"/>
        <a:ea typeface="Angsana New" charset="0"/>
        <a:cs typeface="Angsana New" charset="0"/>
      </a:defRPr>
    </a:lvl3pPr>
    <a:lvl4pPr marL="1371600" algn="l" rtl="0" fontAlgn="base">
      <a:spcBef>
        <a:spcPct val="0"/>
      </a:spcBef>
      <a:spcAft>
        <a:spcPct val="0"/>
      </a:spcAft>
      <a:defRPr sz="2400" kern="1200">
        <a:solidFill>
          <a:schemeClr val="tx1"/>
        </a:solidFill>
        <a:latin typeface="Tahoma" charset="0"/>
        <a:ea typeface="Angsana New" charset="0"/>
        <a:cs typeface="Angsana New" charset="0"/>
      </a:defRPr>
    </a:lvl4pPr>
    <a:lvl5pPr marL="1828800" algn="l" rtl="0" fontAlgn="base">
      <a:spcBef>
        <a:spcPct val="0"/>
      </a:spcBef>
      <a:spcAft>
        <a:spcPct val="0"/>
      </a:spcAft>
      <a:defRPr sz="2400" kern="1200">
        <a:solidFill>
          <a:schemeClr val="tx1"/>
        </a:solidFill>
        <a:latin typeface="Tahoma" charset="0"/>
        <a:ea typeface="Angsana New" charset="0"/>
        <a:cs typeface="Angsana New" charset="0"/>
      </a:defRPr>
    </a:lvl5pPr>
    <a:lvl6pPr marL="2286000" algn="l" defTabSz="457200" rtl="0" eaLnBrk="1" latinLnBrk="0" hangingPunct="1">
      <a:defRPr sz="2400" kern="1200">
        <a:solidFill>
          <a:schemeClr val="tx1"/>
        </a:solidFill>
        <a:latin typeface="Tahoma" charset="0"/>
        <a:ea typeface="Angsana New" charset="0"/>
        <a:cs typeface="Angsana New" charset="0"/>
      </a:defRPr>
    </a:lvl6pPr>
    <a:lvl7pPr marL="2743200" algn="l" defTabSz="457200" rtl="0" eaLnBrk="1" latinLnBrk="0" hangingPunct="1">
      <a:defRPr sz="2400" kern="1200">
        <a:solidFill>
          <a:schemeClr val="tx1"/>
        </a:solidFill>
        <a:latin typeface="Tahoma" charset="0"/>
        <a:ea typeface="Angsana New" charset="0"/>
        <a:cs typeface="Angsana New" charset="0"/>
      </a:defRPr>
    </a:lvl7pPr>
    <a:lvl8pPr marL="3200400" algn="l" defTabSz="457200" rtl="0" eaLnBrk="1" latinLnBrk="0" hangingPunct="1">
      <a:defRPr sz="2400" kern="1200">
        <a:solidFill>
          <a:schemeClr val="tx1"/>
        </a:solidFill>
        <a:latin typeface="Tahoma" charset="0"/>
        <a:ea typeface="Angsana New" charset="0"/>
        <a:cs typeface="Angsana New" charset="0"/>
      </a:defRPr>
    </a:lvl8pPr>
    <a:lvl9pPr marL="3657600" algn="l" defTabSz="457200" rtl="0" eaLnBrk="1" latinLnBrk="0" hangingPunct="1">
      <a:defRPr sz="2400" kern="1200">
        <a:solidFill>
          <a:schemeClr val="tx1"/>
        </a:solidFill>
        <a:latin typeface="Tahoma" charset="0"/>
        <a:ea typeface="Angsana New" charset="0"/>
        <a:cs typeface="Angsana New"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119">
          <p15:clr>
            <a:srgbClr val="A4A3A4"/>
          </p15:clr>
        </p15:guide>
        <p15:guide id="2" pos="209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CC"/>
    <a:srgbClr val="FFFF99"/>
    <a:srgbClr val="000099"/>
    <a:srgbClr val="3366CC"/>
    <a:srgbClr val="99CCFF"/>
    <a:srgbClr val="CCFFCC"/>
    <a:srgbClr val="00808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16" autoAdjust="0"/>
    <p:restoredTop sz="82873" autoAdjust="0"/>
  </p:normalViewPr>
  <p:slideViewPr>
    <p:cSldViewPr>
      <p:cViewPr>
        <p:scale>
          <a:sx n="66" d="100"/>
          <a:sy n="66" d="100"/>
        </p:scale>
        <p:origin x="-2242" y="-197"/>
      </p:cViewPr>
      <p:guideLst>
        <p:guide orient="horz" pos="2160"/>
        <p:guide pos="2880"/>
      </p:guideLst>
    </p:cSldViewPr>
  </p:slideViewPr>
  <p:outlineViewPr>
    <p:cViewPr>
      <p:scale>
        <a:sx n="33" d="100"/>
        <a:sy n="33" d="100"/>
      </p:scale>
      <p:origin x="0" y="0"/>
    </p:cViewPr>
    <p:sldLst>
      <p:sld r:id="rId1" collapse="1"/>
    </p:sldLst>
  </p:outlineViewPr>
  <p:notesTextViewPr>
    <p:cViewPr>
      <p:scale>
        <a:sx n="66" d="100"/>
        <a:sy n="66" d="100"/>
      </p:scale>
      <p:origin x="0" y="0"/>
    </p:cViewPr>
  </p:notesTextViewPr>
  <p:sorterViewPr>
    <p:cViewPr>
      <p:scale>
        <a:sx n="66" d="100"/>
        <a:sy n="66" d="100"/>
      </p:scale>
      <p:origin x="0" y="0"/>
    </p:cViewPr>
  </p:sorterViewPr>
  <p:notesViewPr>
    <p:cSldViewPr>
      <p:cViewPr varScale="1">
        <p:scale>
          <a:sx n="58" d="100"/>
          <a:sy n="58" d="100"/>
        </p:scale>
        <p:origin x="-1812" y="-72"/>
      </p:cViewPr>
      <p:guideLst>
        <p:guide orient="horz" pos="3119"/>
        <p:guide pos="209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9042" name="Rectangle 2"/>
          <p:cNvSpPr>
            <a:spLocks noGrp="1" noChangeArrowheads="1"/>
          </p:cNvSpPr>
          <p:nvPr>
            <p:ph type="hdr" sz="quarter"/>
          </p:nvPr>
        </p:nvSpPr>
        <p:spPr bwMode="auto">
          <a:xfrm>
            <a:off x="0" y="0"/>
            <a:ext cx="28765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kumimoji="1" sz="1200">
                <a:latin typeface="Arial Narrow" charset="0"/>
                <a:ea typeface="宋体" charset="0"/>
                <a:cs typeface="宋体" charset="0"/>
              </a:defRPr>
            </a:lvl1pPr>
          </a:lstStyle>
          <a:p>
            <a:r>
              <a:rPr lang="zh-CN" altLang="en-US"/>
              <a:t>Department of Computer Engineering, CMU</a:t>
            </a:r>
            <a:endParaRPr lang="th-TH">
              <a:ea typeface="Angsana New" charset="0"/>
              <a:cs typeface="Angsana New" charset="0"/>
            </a:endParaRPr>
          </a:p>
        </p:txBody>
      </p:sp>
      <p:sp>
        <p:nvSpPr>
          <p:cNvPr id="599043" name="Rectangle 3"/>
          <p:cNvSpPr>
            <a:spLocks noGrp="1" noChangeArrowheads="1"/>
          </p:cNvSpPr>
          <p:nvPr>
            <p:ph type="dt" sz="quarter" idx="1"/>
          </p:nvPr>
        </p:nvSpPr>
        <p:spPr bwMode="auto">
          <a:xfrm>
            <a:off x="3763963" y="0"/>
            <a:ext cx="28765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kumimoji="1" sz="1200">
                <a:latin typeface="Arial Narrow" charset="0"/>
              </a:defRPr>
            </a:lvl1pPr>
          </a:lstStyle>
          <a:p>
            <a:endParaRPr lang="th-TH"/>
          </a:p>
        </p:txBody>
      </p:sp>
      <p:sp>
        <p:nvSpPr>
          <p:cNvPr id="599044" name="Rectangle 4"/>
          <p:cNvSpPr>
            <a:spLocks noGrp="1" noChangeArrowheads="1"/>
          </p:cNvSpPr>
          <p:nvPr>
            <p:ph type="ftr" sz="quarter" idx="2"/>
          </p:nvPr>
        </p:nvSpPr>
        <p:spPr bwMode="auto">
          <a:xfrm>
            <a:off x="0" y="9409113"/>
            <a:ext cx="28765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kumimoji="1" sz="1200">
                <a:latin typeface="Arial Narrow" charset="0"/>
              </a:defRPr>
            </a:lvl1pPr>
          </a:lstStyle>
          <a:p>
            <a:endParaRPr lang="th-TH"/>
          </a:p>
        </p:txBody>
      </p:sp>
      <p:sp>
        <p:nvSpPr>
          <p:cNvPr id="599045" name="Rectangle 5"/>
          <p:cNvSpPr>
            <a:spLocks noGrp="1" noChangeArrowheads="1"/>
          </p:cNvSpPr>
          <p:nvPr>
            <p:ph type="sldNum" sz="quarter" idx="3"/>
          </p:nvPr>
        </p:nvSpPr>
        <p:spPr bwMode="auto">
          <a:xfrm>
            <a:off x="3763963" y="9409113"/>
            <a:ext cx="28765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kumimoji="1" sz="1200">
                <a:latin typeface="Arial Narrow" charset="0"/>
                <a:ea typeface="宋体" charset="0"/>
                <a:cs typeface="宋体" charset="0"/>
              </a:defRPr>
            </a:lvl1pPr>
          </a:lstStyle>
          <a:p>
            <a:fld id="{23D9FFB8-D2EA-5A4B-B0CA-2B3F97F3F37B}" type="slidenum">
              <a:rPr lang="zh-CN" altLang="en-US"/>
              <a:pPr/>
              <a:t>‹#›</a:t>
            </a:fld>
            <a:endParaRPr lang="th-TH">
              <a:ea typeface="Angsana New" charset="0"/>
              <a:cs typeface="Angsana New" charset="0"/>
            </a:endParaRPr>
          </a:p>
        </p:txBody>
      </p:sp>
    </p:spTree>
    <p:extLst>
      <p:ext uri="{BB962C8B-B14F-4D97-AF65-F5344CB8AC3E}">
        <p14:creationId xmlns:p14="http://schemas.microsoft.com/office/powerpoint/2010/main" val="39276387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8018" name="Rectangle 2"/>
          <p:cNvSpPr>
            <a:spLocks noGrp="1" noChangeArrowheads="1"/>
          </p:cNvSpPr>
          <p:nvPr>
            <p:ph type="hdr" sz="quarter"/>
          </p:nvPr>
        </p:nvSpPr>
        <p:spPr bwMode="auto">
          <a:xfrm>
            <a:off x="0" y="0"/>
            <a:ext cx="28765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kumimoji="1" sz="1200">
                <a:latin typeface="Arial Narrow" charset="0"/>
                <a:ea typeface="宋体" charset="0"/>
                <a:cs typeface="宋体" charset="0"/>
              </a:defRPr>
            </a:lvl1pPr>
          </a:lstStyle>
          <a:p>
            <a:r>
              <a:rPr lang="zh-CN" altLang="en-US"/>
              <a:t>Department of Computer Engineering, CMU</a:t>
            </a:r>
            <a:endParaRPr lang="th-TH">
              <a:ea typeface="Angsana New" charset="0"/>
              <a:cs typeface="Angsana New" charset="0"/>
            </a:endParaRPr>
          </a:p>
        </p:txBody>
      </p:sp>
      <p:sp>
        <p:nvSpPr>
          <p:cNvPr id="598019" name="Rectangle 3"/>
          <p:cNvSpPr>
            <a:spLocks noGrp="1" noChangeArrowheads="1"/>
          </p:cNvSpPr>
          <p:nvPr>
            <p:ph type="dt" idx="1"/>
          </p:nvPr>
        </p:nvSpPr>
        <p:spPr bwMode="auto">
          <a:xfrm>
            <a:off x="3763963" y="0"/>
            <a:ext cx="28765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kumimoji="1" sz="1200">
                <a:latin typeface="Arial Narrow" charset="0"/>
              </a:defRPr>
            </a:lvl1pPr>
          </a:lstStyle>
          <a:p>
            <a:endParaRPr lang="th-TH"/>
          </a:p>
        </p:txBody>
      </p:sp>
      <p:sp>
        <p:nvSpPr>
          <p:cNvPr id="598020" name="Rectangle 4"/>
          <p:cNvSpPr>
            <a:spLocks noGrp="1" noRot="1" noChangeAspect="1" noChangeArrowheads="1" noTextEdit="1"/>
          </p:cNvSpPr>
          <p:nvPr>
            <p:ph type="sldImg" idx="2"/>
          </p:nvPr>
        </p:nvSpPr>
        <p:spPr bwMode="auto">
          <a:xfrm>
            <a:off x="844550" y="742950"/>
            <a:ext cx="4953000" cy="37147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98021" name="Rectangle 5"/>
          <p:cNvSpPr>
            <a:spLocks noGrp="1" noChangeArrowheads="1"/>
          </p:cNvSpPr>
          <p:nvPr>
            <p:ph type="body" sz="quarter" idx="3"/>
          </p:nvPr>
        </p:nvSpPr>
        <p:spPr bwMode="auto">
          <a:xfrm>
            <a:off x="885825" y="4703763"/>
            <a:ext cx="4868863"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th-TH"/>
          </a:p>
        </p:txBody>
      </p:sp>
      <p:sp>
        <p:nvSpPr>
          <p:cNvPr id="598022" name="Rectangle 6"/>
          <p:cNvSpPr>
            <a:spLocks noGrp="1" noChangeArrowheads="1"/>
          </p:cNvSpPr>
          <p:nvPr>
            <p:ph type="ftr" sz="quarter" idx="4"/>
          </p:nvPr>
        </p:nvSpPr>
        <p:spPr bwMode="auto">
          <a:xfrm>
            <a:off x="0" y="9409113"/>
            <a:ext cx="28765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kumimoji="1" sz="1200">
                <a:latin typeface="Arial Narrow" charset="0"/>
              </a:defRPr>
            </a:lvl1pPr>
          </a:lstStyle>
          <a:p>
            <a:endParaRPr lang="th-TH"/>
          </a:p>
        </p:txBody>
      </p:sp>
      <p:sp>
        <p:nvSpPr>
          <p:cNvPr id="598023" name="Rectangle 7"/>
          <p:cNvSpPr>
            <a:spLocks noGrp="1" noChangeArrowheads="1"/>
          </p:cNvSpPr>
          <p:nvPr>
            <p:ph type="sldNum" sz="quarter" idx="5"/>
          </p:nvPr>
        </p:nvSpPr>
        <p:spPr bwMode="auto">
          <a:xfrm>
            <a:off x="3763963" y="9409113"/>
            <a:ext cx="287655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kumimoji="1" sz="1200">
                <a:latin typeface="Arial Narrow" charset="0"/>
                <a:ea typeface="宋体" charset="0"/>
                <a:cs typeface="宋体" charset="0"/>
              </a:defRPr>
            </a:lvl1pPr>
          </a:lstStyle>
          <a:p>
            <a:fld id="{97E0AE95-EFD0-6C4D-8034-31EAFFD3C2A5}" type="slidenum">
              <a:rPr lang="zh-CN" altLang="en-US"/>
              <a:pPr/>
              <a:t>‹#›</a:t>
            </a:fld>
            <a:endParaRPr lang="th-TH">
              <a:ea typeface="Angsana New" charset="0"/>
              <a:cs typeface="Angsana New" charset="0"/>
            </a:endParaRPr>
          </a:p>
        </p:txBody>
      </p:sp>
    </p:spTree>
    <p:extLst>
      <p:ext uri="{BB962C8B-B14F-4D97-AF65-F5344CB8AC3E}">
        <p14:creationId xmlns:p14="http://schemas.microsoft.com/office/powerpoint/2010/main" val="1359891469"/>
      </p:ext>
    </p:extLst>
  </p:cSld>
  <p:clrMap bg1="lt1" tx1="dk1" bg2="lt2" tx2="dk2" accent1="accent1" accent2="accent2" accent3="accent3" accent4="accent4" accent5="accent5" accent6="accent6" hlink="hlink" folHlink="folHlink"/>
  <p:hf ftr="0" dt="0"/>
  <p:notesStyle>
    <a:lvl1pPr algn="l" rtl="0" fontAlgn="base">
      <a:spcBef>
        <a:spcPct val="0"/>
      </a:spcBef>
      <a:spcAft>
        <a:spcPct val="0"/>
      </a:spcAft>
      <a:defRPr kumimoji="1" sz="1200" kern="1200">
        <a:solidFill>
          <a:schemeClr val="tx1"/>
        </a:solidFill>
        <a:latin typeface="Times New Roman" charset="0"/>
        <a:ea typeface="Angsana New" charset="0"/>
        <a:cs typeface="Angsana New" charset="0"/>
      </a:defRPr>
    </a:lvl1pPr>
    <a:lvl2pPr marL="457200" algn="l" rtl="0" fontAlgn="base">
      <a:spcBef>
        <a:spcPct val="30000"/>
      </a:spcBef>
      <a:spcAft>
        <a:spcPct val="0"/>
      </a:spcAft>
      <a:defRPr kumimoji="1" sz="1200" kern="1200">
        <a:solidFill>
          <a:schemeClr val="tx1"/>
        </a:solidFill>
        <a:latin typeface="Arial Narrow" charset="0"/>
        <a:ea typeface="Angsana New" charset="0"/>
        <a:cs typeface="Angsana New" charset="0"/>
      </a:defRPr>
    </a:lvl2pPr>
    <a:lvl3pPr marL="914400" algn="l" rtl="0" fontAlgn="base">
      <a:spcBef>
        <a:spcPct val="30000"/>
      </a:spcBef>
      <a:spcAft>
        <a:spcPct val="0"/>
      </a:spcAft>
      <a:defRPr kumimoji="1" sz="1200" kern="1200">
        <a:solidFill>
          <a:schemeClr val="tx1"/>
        </a:solidFill>
        <a:latin typeface="Arial Narrow" charset="0"/>
        <a:ea typeface="Angsana New" charset="0"/>
        <a:cs typeface="Angsana New" charset="0"/>
      </a:defRPr>
    </a:lvl3pPr>
    <a:lvl4pPr marL="1371600" algn="l" rtl="0" fontAlgn="base">
      <a:spcBef>
        <a:spcPct val="30000"/>
      </a:spcBef>
      <a:spcAft>
        <a:spcPct val="0"/>
      </a:spcAft>
      <a:defRPr kumimoji="1" sz="1200" kern="1200">
        <a:solidFill>
          <a:schemeClr val="tx1"/>
        </a:solidFill>
        <a:latin typeface="Arial Narrow" charset="0"/>
        <a:ea typeface="Angsana New" charset="0"/>
        <a:cs typeface="Angsana New" charset="0"/>
      </a:defRPr>
    </a:lvl4pPr>
    <a:lvl5pPr marL="1828800" algn="l" rtl="0" fontAlgn="base">
      <a:spcBef>
        <a:spcPct val="30000"/>
      </a:spcBef>
      <a:spcAft>
        <a:spcPct val="0"/>
      </a:spcAft>
      <a:defRPr kumimoji="1" sz="1200" kern="1200">
        <a:solidFill>
          <a:schemeClr val="tx1"/>
        </a:solidFill>
        <a:latin typeface="Arial Narrow" charset="0"/>
        <a:ea typeface="Angsana New" charset="0"/>
        <a:cs typeface="Angsana New"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5%9B%BD%E9%99%85"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baike.baidu.com/item/%E7%90%86%E6%83%B3/407"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baike.baidu.com/item/%E6%AC%A7%E6%B0%8F%E8%B7%9D%E7%A6%BB/1798948"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baike.baidu.com/item/%E5%8D%8F%E6%96%B9%E5%B7%AE%E7%9F%A9%E9%98%B5/982218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zh-CN" altLang="en-US"/>
              <a:t>Department of Computer Engineering, CMU</a:t>
            </a:r>
            <a:endParaRPr lang="th-TH">
              <a:ea typeface="Angsana New" charset="0"/>
              <a:cs typeface="Angsana New" charset="0"/>
            </a:endParaRPr>
          </a:p>
        </p:txBody>
      </p:sp>
      <p:sp>
        <p:nvSpPr>
          <p:cNvPr id="5" name="Rectangle 7"/>
          <p:cNvSpPr>
            <a:spLocks noGrp="1" noChangeArrowheads="1"/>
          </p:cNvSpPr>
          <p:nvPr>
            <p:ph type="sldNum" sz="quarter" idx="5"/>
          </p:nvPr>
        </p:nvSpPr>
        <p:spPr>
          <a:ln/>
        </p:spPr>
        <p:txBody>
          <a:bodyPr/>
          <a:lstStyle/>
          <a:p>
            <a:fld id="{9943A541-AD1E-7543-9FEC-26DCAF316EFC}" type="slidenum">
              <a:rPr lang="zh-CN" altLang="en-US"/>
              <a:pPr/>
              <a:t>1</a:t>
            </a:fld>
            <a:endParaRPr lang="th-TH">
              <a:ea typeface="Angsana New" charset="0"/>
              <a:cs typeface="Angsana New" charset="0"/>
            </a:endParaRPr>
          </a:p>
        </p:txBody>
      </p:sp>
      <p:sp>
        <p:nvSpPr>
          <p:cNvPr id="114893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48931" name="Rectangle 3"/>
          <p:cNvSpPr>
            <a:spLocks noGrp="1" noChangeArrowheads="1"/>
          </p:cNvSpPr>
          <p:nvPr>
            <p:ph type="body" idx="1"/>
          </p:nvPr>
        </p:nvSpPr>
        <p:spPr>
          <a:xfrm>
            <a:off x="885825" y="4705350"/>
            <a:ext cx="4868863" cy="4456113"/>
          </a:xfrm>
        </p:spPr>
        <p:txBody>
          <a:bodyPr/>
          <a:lstStyle/>
          <a:p>
            <a:endParaRPr lang="th-TH"/>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之前的</a:t>
            </a:r>
            <a:r>
              <a:rPr lang="en-US" altLang="zh-CN" dirty="0" smtClean="0"/>
              <a:t>RGB</a:t>
            </a:r>
            <a:r>
              <a:rPr lang="zh-CN" altLang="en-US" dirty="0" smtClean="0"/>
              <a:t>的表达方式是基于显卡的性能的假设。如果没有足够的显卡性能，其他的表达方式。</a:t>
            </a:r>
            <a:endParaRPr lang="en-US" altLang="zh-CN" dirty="0" smtClean="0"/>
          </a:p>
          <a:p>
            <a:endParaRPr lang="en-US" dirty="0" smtClean="0"/>
          </a:p>
          <a:p>
            <a:endParaRPr lang="en-US" dirty="0" smtClean="0"/>
          </a:p>
          <a:p>
            <a:r>
              <a:rPr lang="en-US" altLang="zh-CN" dirty="0" smtClean="0"/>
              <a:t>256</a:t>
            </a:r>
            <a:r>
              <a:rPr lang="zh-CN" altLang="en-US" dirty="0" smtClean="0"/>
              <a:t>色是已知的安全的的颜色种类（可被大多数的系统识别），鉴于某些系统对于其中的</a:t>
            </a:r>
            <a:r>
              <a:rPr lang="en-US" altLang="zh-CN" dirty="0" smtClean="0"/>
              <a:t>40</a:t>
            </a:r>
            <a:r>
              <a:rPr lang="zh-CN" altLang="en-US" dirty="0" smtClean="0"/>
              <a:t>中颜色的处理模式不一样，所以通常的安全现实方式是保留</a:t>
            </a:r>
            <a:r>
              <a:rPr lang="en-US" altLang="zh-CN" dirty="0" smtClean="0"/>
              <a:t>216</a:t>
            </a:r>
            <a:r>
              <a:rPr lang="zh-CN" altLang="en-US" dirty="0" smtClean="0"/>
              <a:t>的显示方式。</a:t>
            </a:r>
            <a:endParaRPr lang="en-US" altLang="zh-CN" dirty="0" smtClean="0"/>
          </a:p>
          <a:p>
            <a:endParaRPr lang="en-US" dirty="0" smtClean="0"/>
          </a:p>
          <a:p>
            <a:r>
              <a:rPr lang="zh-CN" altLang="en-US" dirty="0" smtClean="0"/>
              <a:t>使用的方式是三个分量只能为图</a:t>
            </a:r>
            <a:r>
              <a:rPr lang="en-US" altLang="zh-CN" dirty="0" smtClean="0"/>
              <a:t>6.1</a:t>
            </a:r>
            <a:r>
              <a:rPr lang="zh-CN" altLang="en-US" dirty="0" smtClean="0"/>
              <a:t>中的值。</a:t>
            </a:r>
            <a:r>
              <a:rPr lang="en-US" altLang="zh-CN" dirty="0" smtClean="0"/>
              <a:t>6^3=216</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17</a:t>
            </a:fld>
            <a:endParaRPr lang="th-TH">
              <a:ea typeface="Angsana New" charset="0"/>
              <a:cs typeface="Angsana New" charset="0"/>
            </a:endParaRPr>
          </a:p>
        </p:txBody>
      </p:sp>
    </p:spTree>
    <p:extLst>
      <p:ext uri="{BB962C8B-B14F-4D97-AF65-F5344CB8AC3E}">
        <p14:creationId xmlns:p14="http://schemas.microsoft.com/office/powerpoint/2010/main" val="1887224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常用于打印中，这是一个减色处理（白色到其他颜色）</a:t>
            </a:r>
            <a:endParaRPr lang="en-US" altLang="zh-CN" dirty="0" smtClean="0"/>
          </a:p>
          <a:p>
            <a:endParaRPr lang="en-US" dirty="0" smtClean="0"/>
          </a:p>
          <a:p>
            <a:r>
              <a:rPr lang="zh-CN" altLang="en-US" dirty="0" smtClean="0"/>
              <a:t>相对于</a:t>
            </a:r>
            <a:r>
              <a:rPr lang="en-US" altLang="zh-CN" dirty="0" smtClean="0"/>
              <a:t>RGB</a:t>
            </a:r>
            <a:r>
              <a:rPr lang="zh-CN" altLang="en-US" dirty="0" smtClean="0"/>
              <a:t>是一个增色的过程，从黑色到其他颜色</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19</a:t>
            </a:fld>
            <a:endParaRPr lang="th-TH">
              <a:ea typeface="Angsana New" charset="0"/>
              <a:cs typeface="Angsana New" charset="0"/>
            </a:endParaRPr>
          </a:p>
        </p:txBody>
      </p:sp>
    </p:spTree>
    <p:extLst>
      <p:ext uri="{BB962C8B-B14F-4D97-AF65-F5344CB8AC3E}">
        <p14:creationId xmlns:p14="http://schemas.microsoft.com/office/powerpoint/2010/main" val="744357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a:t>
            </a:r>
            <a:r>
              <a:rPr lang="zh-CN" altLang="en-US" dirty="0" smtClean="0"/>
              <a:t> 分量的确定方法：</a:t>
            </a:r>
            <a:endParaRPr lang="en-US" altLang="zh-CN" dirty="0" smtClean="0"/>
          </a:p>
          <a:p>
            <a:endParaRPr lang="en-US" dirty="0" smtClean="0"/>
          </a:p>
          <a:p>
            <a:r>
              <a:rPr lang="zh-CN" altLang="en-US" dirty="0" smtClean="0"/>
              <a:t>左上角是之前的坐标轴，注意黑和白色点的位置</a:t>
            </a:r>
            <a:endParaRPr lang="en-US" altLang="zh-CN" dirty="0" smtClean="0"/>
          </a:p>
          <a:p>
            <a:endParaRPr lang="en-US" altLang="zh-CN" dirty="0" smtClean="0"/>
          </a:p>
          <a:p>
            <a:r>
              <a:rPr lang="zh-CN" altLang="en-US" dirty="0" smtClean="0"/>
              <a:t>将黑色放在下，白色放在正上方，任何一个点做一个与该轴垂直的平面，交点就为</a:t>
            </a:r>
            <a:r>
              <a:rPr lang="en-US" altLang="zh-CN" dirty="0" smtClean="0"/>
              <a:t>I</a:t>
            </a:r>
          </a:p>
          <a:p>
            <a:endParaRPr lang="en-US" altLang="zh-CN" dirty="0" smtClean="0"/>
          </a:p>
          <a:p>
            <a:r>
              <a:rPr lang="en-US" altLang="zh-CN" dirty="0" smtClean="0"/>
              <a:t>H</a:t>
            </a:r>
            <a:r>
              <a:rPr lang="zh-CN" altLang="en-US" dirty="0" smtClean="0"/>
              <a:t>分量的确定方法：</a:t>
            </a:r>
            <a:endParaRPr lang="en-US" altLang="zh-CN" dirty="0" smtClean="0"/>
          </a:p>
          <a:p>
            <a:endParaRPr lang="en-US" altLang="zh-CN" dirty="0" smtClean="0"/>
          </a:p>
          <a:p>
            <a:r>
              <a:rPr lang="zh-CN" altLang="en-US" dirty="0" smtClean="0"/>
              <a:t>观察青色和白色以及黑色的连接面。如果按照之前的三色原理，这里除了青色之外不会有别的颜色，所以</a:t>
            </a:r>
            <a:r>
              <a:rPr lang="en-US" altLang="zh-CN" dirty="0" smtClean="0"/>
              <a:t>H</a:t>
            </a:r>
            <a:r>
              <a:rPr lang="zh-CN" altLang="en-US" dirty="0" smtClean="0"/>
              <a:t>就是这样确定的，</a:t>
            </a:r>
            <a:endParaRPr lang="en-US" altLang="zh-CN" dirty="0" smtClean="0"/>
          </a:p>
          <a:p>
            <a:endParaRPr lang="en-US" dirty="0" smtClean="0"/>
          </a:p>
          <a:p>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21</a:t>
            </a:fld>
            <a:endParaRPr lang="th-TH">
              <a:ea typeface="Angsana New" charset="0"/>
              <a:cs typeface="Angsana New" charset="0"/>
            </a:endParaRPr>
          </a:p>
        </p:txBody>
      </p:sp>
    </p:spTree>
    <p:extLst>
      <p:ext uri="{BB962C8B-B14F-4D97-AF65-F5344CB8AC3E}">
        <p14:creationId xmlns:p14="http://schemas.microsoft.com/office/powerpoint/2010/main" val="1473734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从刚才的立方体的底端出发，延黑白轴移动截面，会出现三角形或者六边形，以六边形为例：</a:t>
            </a:r>
            <a:endParaRPr lang="en-US" altLang="zh-CN" dirty="0" smtClean="0"/>
          </a:p>
          <a:p>
            <a:endParaRPr lang="en-US" dirty="0" smtClean="0"/>
          </a:p>
          <a:p>
            <a:r>
              <a:rPr lang="zh-CN" altLang="en-US" dirty="0" smtClean="0"/>
              <a:t>一个点（颜色）的定义为</a:t>
            </a:r>
            <a:r>
              <a:rPr lang="en-US" altLang="zh-CN" dirty="0" smtClean="0"/>
              <a:t>H</a:t>
            </a:r>
            <a:r>
              <a:rPr lang="zh-CN" altLang="en-US" dirty="0" smtClean="0"/>
              <a:t>为角度，</a:t>
            </a:r>
            <a:r>
              <a:rPr lang="en-US" altLang="zh-CN" dirty="0" smtClean="0"/>
              <a:t>S</a:t>
            </a:r>
            <a:r>
              <a:rPr lang="zh-CN" altLang="en-US" dirty="0" smtClean="0"/>
              <a:t>为长度。 角度为顺时针方向。</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22</a:t>
            </a:fld>
            <a:endParaRPr lang="th-TH">
              <a:ea typeface="Angsana New" charset="0"/>
              <a:cs typeface="Angsana New" charset="0"/>
            </a:endParaRPr>
          </a:p>
        </p:txBody>
      </p:sp>
    </p:spTree>
    <p:extLst>
      <p:ext uri="{BB962C8B-B14F-4D97-AF65-F5344CB8AC3E}">
        <p14:creationId xmlns:p14="http://schemas.microsoft.com/office/powerpoint/2010/main" val="34522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a:t>
            </a:r>
            <a:r>
              <a:rPr lang="zh-CN" altLang="en-US" dirty="0" smtClean="0"/>
              <a:t>图中对角线的原因：从左图红色点到白色点连一条线，中间选一个点，从该点沿着平面移动，直到回到出发点，会发现沿路经过色调为黄、绿、青 蓝 品蓝再回到红色，根据之前的</a:t>
            </a:r>
            <a:r>
              <a:rPr lang="en-US" altLang="zh-CN" dirty="0" smtClean="0"/>
              <a:t>H</a:t>
            </a:r>
            <a:r>
              <a:rPr lang="zh-CN" altLang="en-US" dirty="0" smtClean="0"/>
              <a:t>的定义图，这一过程</a:t>
            </a:r>
            <a:r>
              <a:rPr lang="en-US" altLang="zh-CN" dirty="0" smtClean="0"/>
              <a:t>H</a:t>
            </a:r>
            <a:r>
              <a:rPr lang="zh-CN" altLang="en-US" dirty="0" smtClean="0"/>
              <a:t>是从</a:t>
            </a:r>
            <a:r>
              <a:rPr lang="en-US" altLang="zh-CN" dirty="0" smtClean="0"/>
              <a:t>0</a:t>
            </a:r>
            <a:r>
              <a:rPr lang="zh-CN" altLang="en-US" dirty="0" smtClean="0"/>
              <a:t>增加到</a:t>
            </a:r>
            <a:r>
              <a:rPr lang="en-US" altLang="zh-CN" dirty="0" smtClean="0"/>
              <a:t>360</a:t>
            </a:r>
            <a:r>
              <a:rPr lang="zh-CN" altLang="en-US" dirty="0" smtClean="0"/>
              <a:t>度</a:t>
            </a:r>
            <a:endParaRPr lang="en-US" altLang="zh-CN" dirty="0" smtClean="0"/>
          </a:p>
          <a:p>
            <a:endParaRPr lang="en-US" dirty="0" smtClean="0"/>
          </a:p>
          <a:p>
            <a:r>
              <a:rPr lang="en-US" altLang="zh-CN" dirty="0" smtClean="0"/>
              <a:t>S</a:t>
            </a:r>
            <a:r>
              <a:rPr lang="zh-CN" altLang="en-US" dirty="0" smtClean="0"/>
              <a:t>图代表从白色到黑色，代表越接近白色区域，饱和度越小（更多白色加入）</a:t>
            </a:r>
            <a:endParaRPr lang="en-US" altLang="zh-CN" dirty="0" smtClean="0"/>
          </a:p>
          <a:p>
            <a:endParaRPr lang="en-US" dirty="0" smtClean="0"/>
          </a:p>
          <a:p>
            <a:r>
              <a:rPr lang="zh-CN" altLang="en-US" dirty="0" smtClean="0"/>
              <a:t>最后一个</a:t>
            </a:r>
            <a:r>
              <a:rPr lang="en-US" altLang="zh-CN" dirty="0" smtClean="0"/>
              <a:t>I</a:t>
            </a:r>
            <a:r>
              <a:rPr lang="zh-CN" altLang="en-US" dirty="0" smtClean="0"/>
              <a:t>表示各个点上的强度一致。</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23</a:t>
            </a:fld>
            <a:endParaRPr lang="th-TH">
              <a:ea typeface="Angsana New" charset="0"/>
              <a:cs typeface="Angsana New" charset="0"/>
            </a:endParaRPr>
          </a:p>
        </p:txBody>
      </p:sp>
    </p:spTree>
    <p:extLst>
      <p:ext uri="{BB962C8B-B14F-4D97-AF65-F5344CB8AC3E}">
        <p14:creationId xmlns:p14="http://schemas.microsoft.com/office/powerpoint/2010/main" val="1501115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a:t>
            </a:r>
            <a:r>
              <a:rPr lang="zh-CN" altLang="en-US" dirty="0" smtClean="0"/>
              <a:t>图中，注意白色和红色的色调是一致的</a:t>
            </a:r>
            <a:endParaRPr lang="en-US" altLang="zh-CN" dirty="0" smtClean="0"/>
          </a:p>
          <a:p>
            <a:endParaRPr lang="en-US" altLang="zh-CN" dirty="0" smtClean="0"/>
          </a:p>
          <a:p>
            <a:r>
              <a:rPr lang="en-US" altLang="zh-CN" dirty="0" smtClean="0"/>
              <a:t>S</a:t>
            </a:r>
            <a:r>
              <a:rPr lang="zh-CN" altLang="en-US" dirty="0" smtClean="0"/>
              <a:t>图中，中心区域为低饱和度（白色）</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24</a:t>
            </a:fld>
            <a:endParaRPr lang="th-TH">
              <a:ea typeface="Angsana New" charset="0"/>
              <a:cs typeface="Angsana New" charset="0"/>
            </a:endParaRPr>
          </a:p>
        </p:txBody>
      </p:sp>
    </p:spTree>
    <p:extLst>
      <p:ext uri="{BB962C8B-B14F-4D97-AF65-F5344CB8AC3E}">
        <p14:creationId xmlns:p14="http://schemas.microsoft.com/office/powerpoint/2010/main" val="131543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baseline="0" dirty="0" smtClean="0"/>
              <a:t>第一幅图将蓝色和绿色区域变为</a:t>
            </a:r>
            <a:r>
              <a:rPr lang="en-US" altLang="zh-CN" baseline="0" dirty="0" smtClean="0"/>
              <a:t>0</a:t>
            </a:r>
            <a:r>
              <a:rPr lang="zh-CN" altLang="en-US" baseline="0" dirty="0" smtClean="0"/>
              <a:t> （</a:t>
            </a:r>
            <a:r>
              <a:rPr lang="en-US" altLang="zh-CN" baseline="0" dirty="0" smtClean="0"/>
              <a:t>H</a:t>
            </a:r>
            <a:r>
              <a:rPr lang="zh-CN" altLang="en-US" baseline="0" dirty="0" smtClean="0"/>
              <a:t>变为</a:t>
            </a:r>
            <a:r>
              <a:rPr lang="en-US" altLang="zh-CN" baseline="0" dirty="0" smtClean="0"/>
              <a:t>0</a:t>
            </a:r>
            <a:r>
              <a:rPr lang="zh-CN" altLang="en-US" baseline="0" dirty="0" smtClean="0"/>
              <a:t>对应图将变为红色）</a:t>
            </a:r>
            <a:endParaRPr lang="en-US" altLang="zh-CN" baseline="0" dirty="0" smtClean="0"/>
          </a:p>
          <a:p>
            <a:pPr marL="228600" indent="-228600">
              <a:buAutoNum type="arabicPeriod"/>
            </a:pPr>
            <a:r>
              <a:rPr lang="zh-CN" altLang="en-US" baseline="0" dirty="0" smtClean="0"/>
              <a:t>品蓝饱和度降低一半</a:t>
            </a:r>
            <a:endParaRPr lang="en-US" altLang="zh-CN" baseline="0" dirty="0" smtClean="0"/>
          </a:p>
          <a:p>
            <a:pPr marL="228600" indent="-228600">
              <a:buAutoNum type="arabicPeriod"/>
            </a:pPr>
            <a:r>
              <a:rPr lang="zh-CN" altLang="en-US" baseline="0" dirty="0" smtClean="0"/>
              <a:t>强度降低一半</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25</a:t>
            </a:fld>
            <a:endParaRPr lang="th-TH">
              <a:ea typeface="Angsana New" charset="0"/>
              <a:cs typeface="Angsana New" charset="0"/>
            </a:endParaRPr>
          </a:p>
        </p:txBody>
      </p:sp>
    </p:spTree>
    <p:extLst>
      <p:ext uri="{BB962C8B-B14F-4D97-AF65-F5344CB8AC3E}">
        <p14:creationId xmlns:p14="http://schemas.microsoft.com/office/powerpoint/2010/main" val="2075772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图像的三维函数表示。</a:t>
            </a:r>
            <a:endParaRPr lang="en-US" altLang="zh-CN" dirty="0" smtClean="0"/>
          </a:p>
          <a:p>
            <a:r>
              <a:rPr lang="zh-CN" altLang="en-US" dirty="0" smtClean="0"/>
              <a:t>可以沿灰度轴均匀设置分割面，分割面经过的像素，赋予一个特定的颜色值。</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31</a:t>
            </a:fld>
            <a:endParaRPr lang="th-TH">
              <a:ea typeface="Angsana New" charset="0"/>
              <a:cs typeface="Angsana New" charset="0"/>
            </a:endParaRPr>
          </a:p>
        </p:txBody>
      </p:sp>
    </p:spTree>
    <p:extLst>
      <p:ext uri="{BB962C8B-B14F-4D97-AF65-F5344CB8AC3E}">
        <p14:creationId xmlns:p14="http://schemas.microsoft.com/office/powerpoint/2010/main" val="1332836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zh-CN" altLang="en-US"/>
              <a:t>Department of Computer Engineering, CMU</a:t>
            </a:r>
            <a:endParaRPr lang="th-TH">
              <a:ea typeface="Angsana New" charset="0"/>
              <a:cs typeface="Angsana New" charset="0"/>
            </a:endParaRPr>
          </a:p>
        </p:txBody>
      </p:sp>
      <p:sp>
        <p:nvSpPr>
          <p:cNvPr id="5" name="Rectangle 7"/>
          <p:cNvSpPr>
            <a:spLocks noGrp="1" noChangeArrowheads="1"/>
          </p:cNvSpPr>
          <p:nvPr>
            <p:ph type="sldNum" sz="quarter" idx="5"/>
          </p:nvPr>
        </p:nvSpPr>
        <p:spPr>
          <a:ln/>
        </p:spPr>
        <p:txBody>
          <a:bodyPr/>
          <a:lstStyle/>
          <a:p>
            <a:fld id="{5D6A626A-894B-3E4F-81E2-274FF6BC3B19}" type="slidenum">
              <a:rPr lang="zh-CN" altLang="en-US"/>
              <a:pPr/>
              <a:t>33</a:t>
            </a:fld>
            <a:endParaRPr lang="th-TH">
              <a:ea typeface="Angsana New" charset="0"/>
              <a:cs typeface="Angsana New" charset="0"/>
            </a:endParaRPr>
          </a:p>
        </p:txBody>
      </p:sp>
      <p:sp>
        <p:nvSpPr>
          <p:cNvPr id="1612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12803" name="Rectangle 3"/>
          <p:cNvSpPr>
            <a:spLocks noGrp="1" noChangeArrowheads="1"/>
          </p:cNvSpPr>
          <p:nvPr>
            <p:ph type="body" idx="1"/>
          </p:nvPr>
        </p:nvSpPr>
        <p:spPr/>
        <p:txBody>
          <a:bodyPr/>
          <a:lstStyle/>
          <a:p>
            <a:r>
              <a:rPr lang="en-US" altLang="zh-CN">
                <a:ea typeface="宋体" charset="0"/>
                <a:cs typeface="宋体" charset="0"/>
              </a:rPr>
              <a:t>A weld </a:t>
            </a:r>
            <a:r>
              <a:rPr lang="zh-CN" altLang="en-US">
                <a:ea typeface="宋体" charset="0"/>
                <a:cs typeface="宋体" charset="0"/>
              </a:rPr>
              <a:t>焊接</a:t>
            </a:r>
          </a:p>
          <a:p>
            <a:endParaRPr lang="zh-CN" altLang="en-US">
              <a:ea typeface="宋体" charset="0"/>
              <a:cs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zh-CN" altLang="en-US"/>
              <a:t>Department of Computer Engineering, CMU</a:t>
            </a:r>
            <a:endParaRPr lang="th-TH">
              <a:ea typeface="Angsana New" charset="0"/>
              <a:cs typeface="Angsana New" charset="0"/>
            </a:endParaRPr>
          </a:p>
        </p:txBody>
      </p:sp>
      <p:sp>
        <p:nvSpPr>
          <p:cNvPr id="5" name="Rectangle 7"/>
          <p:cNvSpPr>
            <a:spLocks noGrp="1" noChangeArrowheads="1"/>
          </p:cNvSpPr>
          <p:nvPr>
            <p:ph type="sldNum" sz="quarter" idx="5"/>
          </p:nvPr>
        </p:nvSpPr>
        <p:spPr>
          <a:ln/>
        </p:spPr>
        <p:txBody>
          <a:bodyPr/>
          <a:lstStyle/>
          <a:p>
            <a:fld id="{27DF9609-9293-0D48-8248-FF7AAEEBDF1D}" type="slidenum">
              <a:rPr lang="zh-CN" altLang="en-US"/>
              <a:pPr/>
              <a:t>34</a:t>
            </a:fld>
            <a:endParaRPr lang="th-TH">
              <a:ea typeface="Angsana New" charset="0"/>
              <a:cs typeface="Angsana New" charset="0"/>
            </a:endParaRPr>
          </a:p>
        </p:txBody>
      </p:sp>
      <p:sp>
        <p:nvSpPr>
          <p:cNvPr id="16117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11779" name="Rectangle 3"/>
          <p:cNvSpPr>
            <a:spLocks noGrp="1" noChangeArrowheads="1"/>
          </p:cNvSpPr>
          <p:nvPr>
            <p:ph type="body" idx="1"/>
          </p:nvPr>
        </p:nvSpPr>
        <p:spPr/>
        <p:txBody>
          <a:bodyPr/>
          <a:lstStyle/>
          <a:p>
            <a:r>
              <a:rPr lang="en-US" altLang="zh-CN">
                <a:ea typeface="宋体" charset="0"/>
                <a:cs typeface="宋体" charset="0"/>
              </a:rPr>
              <a:t>Picker Thyroid Phantom; Picker</a:t>
            </a:r>
            <a:r>
              <a:rPr lang="zh-CN" altLang="en-US">
                <a:ea typeface="宋体" charset="0"/>
                <a:cs typeface="宋体" charset="0"/>
              </a:rPr>
              <a:t>甲状腺模型</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4</a:t>
            </a:fld>
            <a:endParaRPr lang="th-TH">
              <a:ea typeface="Angsana New" charset="0"/>
              <a:cs typeface="Angsana New" charset="0"/>
            </a:endParaRPr>
          </a:p>
        </p:txBody>
      </p:sp>
    </p:spTree>
    <p:extLst>
      <p:ext uri="{BB962C8B-B14F-4D97-AF65-F5344CB8AC3E}">
        <p14:creationId xmlns:p14="http://schemas.microsoft.com/office/powerpoint/2010/main" val="1405646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cs typeface="宋体" charset="0"/>
              </a:rPr>
              <a:t>rainfall </a:t>
            </a:r>
            <a:r>
              <a:rPr lang="zh-CN" altLang="en-US" sz="1200" smtClean="0">
                <a:cs typeface="宋体" charset="0"/>
              </a:rPr>
              <a:t>降雨</a:t>
            </a:r>
            <a:endParaRPr lang="en-US"/>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35</a:t>
            </a:fld>
            <a:endParaRPr lang="th-TH">
              <a:ea typeface="Angsana New" charset="0"/>
              <a:cs typeface="Angsana New" charset="0"/>
            </a:endParaRPr>
          </a:p>
        </p:txBody>
      </p:sp>
    </p:spTree>
    <p:extLst>
      <p:ext uri="{BB962C8B-B14F-4D97-AF65-F5344CB8AC3E}">
        <p14:creationId xmlns:p14="http://schemas.microsoft.com/office/powerpoint/2010/main" val="2107076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灰度转化法是设置三个独立的转化函数，将灰度值分别转化为</a:t>
            </a:r>
            <a:r>
              <a:rPr lang="en-US" altLang="zh-CN" dirty="0" smtClean="0"/>
              <a:t>RGB</a:t>
            </a:r>
            <a:r>
              <a:rPr lang="zh-CN" altLang="en-US" dirty="0" smtClean="0"/>
              <a:t>三个通道的值，最后通过显示器或者颜色模型等方法，合成彩色。</a:t>
            </a:r>
            <a:endParaRPr lang="en-US" altLang="zh-CN" dirty="0" smtClean="0"/>
          </a:p>
          <a:p>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36</a:t>
            </a:fld>
            <a:endParaRPr lang="th-TH">
              <a:ea typeface="Angsana New" charset="0"/>
              <a:cs typeface="Angsana New" charset="0"/>
            </a:endParaRPr>
          </a:p>
        </p:txBody>
      </p:sp>
    </p:spTree>
    <p:extLst>
      <p:ext uri="{BB962C8B-B14F-4D97-AF65-F5344CB8AC3E}">
        <p14:creationId xmlns:p14="http://schemas.microsoft.com/office/powerpoint/2010/main" val="410044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上面的灰度图，左图为正常物品，右图多了一个模拟的塑料炸弹。</a:t>
            </a:r>
            <a:endParaRPr lang="en-US" altLang="zh-CN" dirty="0" smtClean="0"/>
          </a:p>
          <a:p>
            <a:endParaRPr lang="en-US" dirty="0" smtClean="0"/>
          </a:p>
          <a:p>
            <a:r>
              <a:rPr lang="en-US" altLang="zh-CN" dirty="0" smtClean="0"/>
              <a:t>b</a:t>
            </a:r>
            <a:r>
              <a:rPr lang="zh-CN" altLang="en-US" dirty="0" smtClean="0"/>
              <a:t>图中，虽然炸弹与背景灰度差异很大，但是被转化为基本相同颜色</a:t>
            </a:r>
            <a:endParaRPr lang="en-US" altLang="zh-CN" dirty="0" smtClean="0"/>
          </a:p>
          <a:p>
            <a:endParaRPr lang="en-US" dirty="0" smtClean="0"/>
          </a:p>
          <a:p>
            <a:r>
              <a:rPr lang="en-US" altLang="zh-CN" dirty="0" smtClean="0"/>
              <a:t>c</a:t>
            </a:r>
            <a:r>
              <a:rPr lang="zh-CN" altLang="en-US" dirty="0" smtClean="0"/>
              <a:t>图中，炸弹和</a:t>
            </a:r>
            <a:r>
              <a:rPr lang="en-US" altLang="zh-CN" dirty="0" smtClean="0"/>
              <a:t>garment</a:t>
            </a:r>
            <a:r>
              <a:rPr lang="zh-CN" altLang="en-US" dirty="0" smtClean="0"/>
              <a:t> </a:t>
            </a:r>
            <a:r>
              <a:rPr lang="en-US" altLang="zh-CN" dirty="0" smtClean="0"/>
              <a:t>bag</a:t>
            </a:r>
            <a:r>
              <a:rPr lang="zh-CN" altLang="en-US" dirty="0" smtClean="0"/>
              <a:t>（衣服保护袋）基本一个颜色，虽然灰度差异很大。就会造成漏看</a:t>
            </a:r>
            <a:endParaRPr lang="en-US" altLang="zh-CN" dirty="0" smtClean="0"/>
          </a:p>
          <a:p>
            <a:endParaRPr lang="en-US" dirty="0" smtClean="0"/>
          </a:p>
          <a:p>
            <a:r>
              <a:rPr lang="zh-CN" altLang="en-US" dirty="0" smtClean="0"/>
              <a:t>不同的相位和频率可以产生不同的转化函数。如果相位和频率相同的话，将产生灰度单色吞。</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37</a:t>
            </a:fld>
            <a:endParaRPr lang="th-TH">
              <a:ea typeface="Angsana New" charset="0"/>
              <a:cs typeface="Angsana New" charset="0"/>
            </a:endParaRPr>
          </a:p>
        </p:txBody>
      </p:sp>
    </p:spTree>
    <p:extLst>
      <p:ext uri="{BB962C8B-B14F-4D97-AF65-F5344CB8AC3E}">
        <p14:creationId xmlns:p14="http://schemas.microsoft.com/office/powerpoint/2010/main" val="1533513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另外一种办法是使用多种单色图进行颜色的合成（比如多个传感器从不同频段获得的图像的合成）</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38</a:t>
            </a:fld>
            <a:endParaRPr lang="th-TH">
              <a:ea typeface="Angsana New" charset="0"/>
              <a:cs typeface="Angsana New" charset="0"/>
            </a:endParaRPr>
          </a:p>
        </p:txBody>
      </p:sp>
    </p:spTree>
    <p:extLst>
      <p:ext uri="{BB962C8B-B14F-4D97-AF65-F5344CB8AC3E}">
        <p14:creationId xmlns:p14="http://schemas.microsoft.com/office/powerpoint/2010/main" val="1442829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sz="1200" b="0" i="0" kern="1200" dirty="0" err="1" smtClean="0">
                <a:solidFill>
                  <a:schemeClr val="tx1"/>
                </a:solidFill>
                <a:effectLst/>
                <a:latin typeface="Times New Roman" charset="0"/>
                <a:ea typeface="Angsana New" charset="0"/>
                <a:cs typeface="Angsana New" charset="0"/>
              </a:rPr>
              <a:t>Photomac</a:t>
            </a:r>
            <a:r>
              <a:rPr kumimoji="1" lang="zh-CN" altLang="en-US" sz="1200" b="0" i="0" kern="1200" dirty="0" smtClean="0">
                <a:solidFill>
                  <a:schemeClr val="tx1"/>
                </a:solidFill>
                <a:effectLst/>
                <a:latin typeface="Times New Roman" charset="0"/>
                <a:ea typeface="Angsana New" charset="0"/>
                <a:cs typeface="Angsana New" charset="0"/>
              </a:rPr>
              <a:t> 波托马克河</a:t>
            </a:r>
            <a:endParaRPr kumimoji="1" lang="en-US" altLang="zh-CN" sz="1200" b="0" i="0" kern="1200" dirty="0" smtClean="0">
              <a:solidFill>
                <a:schemeClr val="tx1"/>
              </a:solidFill>
              <a:effectLst/>
              <a:latin typeface="Times New Roman" charset="0"/>
              <a:ea typeface="Angsana New" charset="0"/>
              <a:cs typeface="Angsana New" charset="0"/>
            </a:endParaRPr>
          </a:p>
          <a:p>
            <a:endParaRPr kumimoji="1" lang="en-US" sz="1200" b="0" i="0" kern="1200" dirty="0" smtClean="0">
              <a:solidFill>
                <a:schemeClr val="tx1"/>
              </a:solidFill>
              <a:effectLst/>
              <a:latin typeface="Times New Roman" charset="0"/>
              <a:ea typeface="Angsana New" charset="0"/>
              <a:cs typeface="Angsana New" charset="0"/>
            </a:endParaRPr>
          </a:p>
          <a:p>
            <a:r>
              <a:rPr kumimoji="1" lang="en-US" altLang="zh-CN" sz="1200" b="0" i="0" kern="1200" dirty="0" smtClean="0">
                <a:solidFill>
                  <a:schemeClr val="tx1"/>
                </a:solidFill>
                <a:effectLst/>
                <a:latin typeface="Times New Roman" charset="0"/>
                <a:ea typeface="Angsana New" charset="0"/>
                <a:cs typeface="Angsana New" charset="0"/>
              </a:rPr>
              <a:t>f</a:t>
            </a:r>
            <a:r>
              <a:rPr kumimoji="1" lang="zh-CN" altLang="en-US" sz="1200" b="0" i="0" kern="1200" dirty="0" smtClean="0">
                <a:solidFill>
                  <a:schemeClr val="tx1"/>
                </a:solidFill>
                <a:effectLst/>
                <a:latin typeface="Times New Roman" charset="0"/>
                <a:ea typeface="Angsana New" charset="0"/>
                <a:cs typeface="Angsana New" charset="0"/>
              </a:rPr>
              <a:t>图是叠加了近红外图像</a:t>
            </a:r>
            <a:r>
              <a:rPr kumimoji="1" lang="en-US" altLang="zh-CN" sz="1200" b="0" i="0" kern="1200" dirty="0" smtClean="0">
                <a:solidFill>
                  <a:schemeClr val="tx1"/>
                </a:solidFill>
                <a:effectLst/>
                <a:latin typeface="Times New Roman" charset="0"/>
                <a:ea typeface="Angsana New" charset="0"/>
                <a:cs typeface="Angsana New" charset="0"/>
              </a:rPr>
              <a:t>d</a:t>
            </a:r>
            <a:r>
              <a:rPr kumimoji="1" lang="zh-CN" altLang="en-US" sz="1200" b="0" i="0" kern="1200" dirty="0" smtClean="0">
                <a:solidFill>
                  <a:schemeClr val="tx1"/>
                </a:solidFill>
                <a:effectLst/>
                <a:latin typeface="Times New Roman" charset="0"/>
                <a:ea typeface="Angsana New" charset="0"/>
                <a:cs typeface="Angsana New" charset="0"/>
              </a:rPr>
              <a:t>，大多数红外成像是跟人的活动有关系的，所以可以一定程度上反应人的一些活动特性。</a:t>
            </a:r>
            <a:endParaRPr kumimoji="1" lang="en-US" altLang="zh-CN" sz="1200" b="0" i="0" kern="1200" dirty="0" smtClean="0">
              <a:solidFill>
                <a:schemeClr val="tx1"/>
              </a:solidFill>
              <a:effectLst/>
              <a:latin typeface="Times New Roman" charset="0"/>
              <a:ea typeface="Angsana New" charset="0"/>
              <a:cs typeface="Angsana New" charset="0"/>
            </a:endParaRPr>
          </a:p>
          <a:p>
            <a:endParaRPr kumimoji="1" lang="en-US" sz="1200" b="0" i="0" kern="1200" dirty="0" smtClean="0">
              <a:solidFill>
                <a:schemeClr val="tx1"/>
              </a:solidFill>
              <a:effectLst/>
              <a:latin typeface="Times New Roman" charset="0"/>
              <a:ea typeface="Angsana New" charset="0"/>
              <a:cs typeface="Angsana New" charset="0"/>
            </a:endParaRPr>
          </a:p>
          <a:p>
            <a:r>
              <a:rPr kumimoji="1" lang="zh-CN" altLang="en-US" sz="1200" b="0" i="0" kern="1200" dirty="0" smtClean="0">
                <a:solidFill>
                  <a:schemeClr val="tx1"/>
                </a:solidFill>
                <a:effectLst/>
                <a:latin typeface="Times New Roman" charset="0"/>
                <a:ea typeface="Angsana New" charset="0"/>
                <a:cs typeface="Angsana New" charset="0"/>
              </a:rPr>
              <a:t>接近蓝色的区域是柏油马路。</a:t>
            </a:r>
            <a:endParaRPr kumimoji="1" lang="en-US" altLang="zh-CN" sz="1200" b="0" i="0" kern="1200" dirty="0" smtClean="0">
              <a:solidFill>
                <a:schemeClr val="tx1"/>
              </a:solidFill>
              <a:effectLst/>
              <a:latin typeface="Times New Roman" charset="0"/>
              <a:ea typeface="Angsana New" charset="0"/>
              <a:cs typeface="Angsana New" charset="0"/>
            </a:endParaRPr>
          </a:p>
          <a:p>
            <a:endParaRPr kumimoji="1" lang="en-US" sz="1200" b="0" i="0" kern="1200" dirty="0" smtClean="0">
              <a:solidFill>
                <a:schemeClr val="tx1"/>
              </a:solidFill>
              <a:effectLst/>
              <a:latin typeface="Times New Roman" charset="0"/>
              <a:ea typeface="Angsana New" charset="0"/>
              <a:cs typeface="Angsana New" charset="0"/>
            </a:endParaRPr>
          </a:p>
          <a:p>
            <a:r>
              <a:rPr kumimoji="1" lang="zh-CN" altLang="en-US" sz="1200" b="0" i="0" kern="1200" dirty="0" smtClean="0">
                <a:solidFill>
                  <a:schemeClr val="tx1"/>
                </a:solidFill>
                <a:effectLst/>
                <a:latin typeface="Times New Roman" charset="0"/>
                <a:ea typeface="Angsana New" charset="0"/>
                <a:cs typeface="Angsana New" charset="0"/>
              </a:rPr>
              <a:t>这对于可视化是有很大的帮助。</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39</a:t>
            </a:fld>
            <a:endParaRPr lang="th-TH">
              <a:ea typeface="Angsana New" charset="0"/>
              <a:cs typeface="Angsana New" charset="0"/>
            </a:endParaRPr>
          </a:p>
        </p:txBody>
      </p:sp>
    </p:spTree>
    <p:extLst>
      <p:ext uri="{BB962C8B-B14F-4D97-AF65-F5344CB8AC3E}">
        <p14:creationId xmlns:p14="http://schemas.microsoft.com/office/powerpoint/2010/main" val="673505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这组图中能够看到各个分量值的比例</a:t>
            </a:r>
            <a:endParaRPr lang="en-US" altLang="zh-CN" dirty="0" smtClean="0"/>
          </a:p>
          <a:p>
            <a:endParaRPr lang="en-US" dirty="0" smtClean="0"/>
          </a:p>
          <a:p>
            <a:r>
              <a:rPr lang="zh-CN" altLang="en-US" dirty="0" smtClean="0"/>
              <a:t>比如红色多，黄色多或者绿色多。</a:t>
            </a:r>
            <a:endParaRPr lang="en-US" altLang="zh-CN" dirty="0" smtClean="0"/>
          </a:p>
          <a:p>
            <a:endParaRPr lang="en-US" dirty="0" smtClean="0"/>
          </a:p>
          <a:p>
            <a:r>
              <a:rPr lang="en-US" altLang="zh-CN" dirty="0" smtClean="0"/>
              <a:t>HSI</a:t>
            </a:r>
            <a:r>
              <a:rPr lang="zh-CN" altLang="en-US" dirty="0" smtClean="0"/>
              <a:t>中的</a:t>
            </a:r>
            <a:r>
              <a:rPr lang="en-US" altLang="zh-CN" dirty="0" smtClean="0"/>
              <a:t>H</a:t>
            </a:r>
            <a:r>
              <a:rPr lang="zh-CN" altLang="en-US" dirty="0" smtClean="0"/>
              <a:t>可以看到轴的值得不连续，比如红色区域里有大量黑色的区域。</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44</a:t>
            </a:fld>
            <a:endParaRPr lang="th-TH">
              <a:ea typeface="Angsana New" charset="0"/>
              <a:cs typeface="Angsana New" charset="0"/>
            </a:endParaRPr>
          </a:p>
        </p:txBody>
      </p:sp>
    </p:spTree>
    <p:extLst>
      <p:ext uri="{BB962C8B-B14F-4D97-AF65-F5344CB8AC3E}">
        <p14:creationId xmlns:p14="http://schemas.microsoft.com/office/powerpoint/2010/main" val="87721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a:t>
            </a:r>
            <a:r>
              <a:rPr lang="zh-CN" altLang="en-US" dirty="0" smtClean="0"/>
              <a:t> 变换函数</a:t>
            </a:r>
            <a:endParaRPr lang="en-US" altLang="zh-CN" dirty="0" smtClean="0"/>
          </a:p>
          <a:p>
            <a:r>
              <a:rPr lang="en-US" altLang="zh-CN" dirty="0" smtClean="0"/>
              <a:t>S</a:t>
            </a:r>
            <a:r>
              <a:rPr lang="zh-CN" altLang="en-US" dirty="0" smtClean="0"/>
              <a:t> 变换后的数值 </a:t>
            </a:r>
            <a:r>
              <a:rPr lang="en-US" altLang="zh-CN" dirty="0" smtClean="0"/>
              <a:t>r1,r2,</a:t>
            </a:r>
            <a:r>
              <a:rPr lang="mr-IN" altLang="zh-CN" dirty="0" smtClean="0"/>
              <a:t>…</a:t>
            </a:r>
            <a:r>
              <a:rPr lang="en-US" altLang="zh-CN" dirty="0" smtClean="0"/>
              <a:t>.</a:t>
            </a:r>
            <a:r>
              <a:rPr lang="zh-CN" altLang="en-US" dirty="0" smtClean="0"/>
              <a:t>是各分量，比如</a:t>
            </a:r>
            <a:r>
              <a:rPr lang="en-US" altLang="zh-CN" dirty="0" err="1" smtClean="0"/>
              <a:t>rgb</a:t>
            </a:r>
            <a:r>
              <a:rPr lang="zh-CN" altLang="en-US" dirty="0" smtClean="0"/>
              <a:t>模型，</a:t>
            </a:r>
            <a:r>
              <a:rPr lang="en-US" altLang="zh-CN" dirty="0" smtClean="0"/>
              <a:t>n=3</a:t>
            </a:r>
          </a:p>
          <a:p>
            <a:endParaRPr lang="en-US" dirty="0" smtClean="0"/>
          </a:p>
          <a:p>
            <a:r>
              <a:rPr lang="zh-CN" altLang="en-US" dirty="0" smtClean="0"/>
              <a:t>理论上任何一个变化可以施加于任何一个颜色模型中的，但是在实际操作中，还是根据变换选择表示模型（模型转化代价较低）见书公式</a:t>
            </a:r>
            <a:r>
              <a:rPr lang="en-US" altLang="zh-CN" dirty="0" smtClean="0"/>
              <a:t>6.5.3-6.5.6</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46</a:t>
            </a:fld>
            <a:endParaRPr lang="th-TH">
              <a:ea typeface="Angsana New" charset="0"/>
              <a:cs typeface="Angsana New" charset="0"/>
            </a:endParaRPr>
          </a:p>
        </p:txBody>
      </p:sp>
    </p:spTree>
    <p:extLst>
      <p:ext uri="{BB962C8B-B14F-4D97-AF65-F5344CB8AC3E}">
        <p14:creationId xmlns:p14="http://schemas.microsoft.com/office/powerpoint/2010/main" val="132048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cs typeface="宋体" charset="0"/>
              </a:rPr>
              <a:t>Complements </a:t>
            </a:r>
            <a:r>
              <a:rPr lang="zh-CN" altLang="en-US" sz="1200" dirty="0" smtClean="0">
                <a:cs typeface="宋体" charset="0"/>
              </a:rPr>
              <a:t>补色现象</a:t>
            </a:r>
            <a:endParaRPr lang="en-US" altLang="zh-CN" sz="1200" dirty="0" smtClean="0">
              <a:cs typeface="宋体" charset="0"/>
            </a:endParaRPr>
          </a:p>
          <a:p>
            <a:endParaRPr lang="en-US" sz="1200" dirty="0" smtClean="0">
              <a:cs typeface="宋体" charset="0"/>
            </a:endParaRPr>
          </a:p>
          <a:p>
            <a:r>
              <a:rPr kumimoji="1" lang="zh-CN" altLang="en-US" sz="1200" b="0" i="0" kern="1200" dirty="0" smtClean="0">
                <a:solidFill>
                  <a:schemeClr val="tx1"/>
                </a:solidFill>
                <a:effectLst/>
                <a:latin typeface="Times New Roman" charset="0"/>
                <a:ea typeface="Angsana New" charset="0"/>
                <a:cs typeface="Angsana New" charset="0"/>
              </a:rPr>
              <a:t>为了减轻长时间看一种颜色产生的疲劳，视神经会诱发一种补色进行自我调节。</a:t>
            </a:r>
          </a:p>
          <a:p>
            <a:r>
              <a:rPr kumimoji="1" lang="zh-CN" altLang="en-US" sz="1200" b="0" i="0" kern="1200" dirty="0" smtClean="0">
                <a:solidFill>
                  <a:schemeClr val="tx1"/>
                </a:solidFill>
                <a:effectLst/>
                <a:latin typeface="Times New Roman" charset="0"/>
                <a:ea typeface="Angsana New" charset="0"/>
                <a:cs typeface="Angsana New" charset="0"/>
              </a:rPr>
              <a:t>例如：长时间对着鲜血的手术医生来说，偶尔转看白大褂或者墙面会产生绿色的幻象，从而影响手术质量。</a:t>
            </a:r>
          </a:p>
          <a:p>
            <a:r>
              <a:rPr kumimoji="1" lang="zh-CN" altLang="en-US" sz="1200" b="0" i="0" kern="1200" dirty="0" smtClean="0">
                <a:solidFill>
                  <a:schemeClr val="tx1"/>
                </a:solidFill>
                <a:effectLst/>
                <a:latin typeface="Times New Roman" charset="0"/>
                <a:ea typeface="Angsana New" charset="0"/>
                <a:cs typeface="Angsana New" charset="0"/>
              </a:rPr>
              <a:t>所以手术时采用浅绿色大褂和墙面可以避免这一情况。</a:t>
            </a:r>
          </a:p>
          <a:p>
            <a:r>
              <a:rPr kumimoji="1" lang="zh-CN" altLang="en-US" sz="1200" b="0" i="0" kern="1200" dirty="0" smtClean="0">
                <a:solidFill>
                  <a:schemeClr val="tx1"/>
                </a:solidFill>
                <a:effectLst/>
                <a:latin typeface="Times New Roman" charset="0"/>
                <a:ea typeface="Angsana New" charset="0"/>
                <a:cs typeface="Angsana New" charset="0"/>
              </a:rPr>
              <a:t>色相盘上对面的颜色叫做补色。</a:t>
            </a:r>
          </a:p>
          <a:p>
            <a:r>
              <a:rPr kumimoji="1" lang="zh-CN" altLang="en-US" sz="1200" b="0" i="0" kern="1200" dirty="0" smtClean="0">
                <a:solidFill>
                  <a:schemeClr val="tx1"/>
                </a:solidFill>
                <a:effectLst/>
                <a:latin typeface="Times New Roman" charset="0"/>
                <a:ea typeface="Angsana New" charset="0"/>
                <a:cs typeface="Angsana New" charset="0"/>
              </a:rPr>
              <a:t>补色残像就是由于视觉的暂留效应，而产生看到补色的效果的现象。色相环</a:t>
            </a:r>
          </a:p>
          <a:p>
            <a:r>
              <a:rPr kumimoji="1" lang="zh-CN" altLang="en-US" sz="1200" b="0" i="0" kern="1200" dirty="0" smtClean="0">
                <a:solidFill>
                  <a:schemeClr val="tx1"/>
                </a:solidFill>
                <a:effectLst/>
                <a:latin typeface="Times New Roman" charset="0"/>
                <a:ea typeface="Angsana New" charset="0"/>
                <a:cs typeface="Angsana New" charset="0"/>
              </a:rPr>
              <a:t>简单的说就是将两种颜色混合一下，可以看到黑色系的颜色（包括各种灰色，白色），那这两种颜色就互为补色。</a:t>
            </a:r>
          </a:p>
          <a:p>
            <a:r>
              <a:rPr kumimoji="1" lang="zh-CN" altLang="en-US" sz="1200" b="0" i="0" kern="1200" dirty="0" smtClean="0">
                <a:solidFill>
                  <a:schemeClr val="tx1"/>
                </a:solidFill>
                <a:effectLst/>
                <a:latin typeface="Times New Roman" charset="0"/>
                <a:ea typeface="Angsana New" charset="0"/>
                <a:cs typeface="Angsana New" charset="0"/>
              </a:rPr>
              <a:t>在绘画时使用补色可以是画面更协调更舒服。一般，红配绿，蓝配橙，黄配紫。</a:t>
            </a:r>
          </a:p>
          <a:p>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48</a:t>
            </a:fld>
            <a:endParaRPr lang="th-TH">
              <a:ea typeface="Angsana New" charset="0"/>
              <a:cs typeface="Angsana New" charset="0"/>
            </a:endParaRPr>
          </a:p>
        </p:txBody>
      </p:sp>
    </p:spTree>
    <p:extLst>
      <p:ext uri="{BB962C8B-B14F-4D97-AF65-F5344CB8AC3E}">
        <p14:creationId xmlns:p14="http://schemas.microsoft.com/office/powerpoint/2010/main" val="1980432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zh-CN" altLang="en-US"/>
              <a:t>Department of Computer Engineering, CMU</a:t>
            </a:r>
            <a:endParaRPr lang="th-TH">
              <a:ea typeface="Angsana New" charset="0"/>
              <a:cs typeface="Angsana New" charset="0"/>
            </a:endParaRPr>
          </a:p>
        </p:txBody>
      </p:sp>
      <p:sp>
        <p:nvSpPr>
          <p:cNvPr id="5" name="Rectangle 7"/>
          <p:cNvSpPr>
            <a:spLocks noGrp="1" noChangeArrowheads="1"/>
          </p:cNvSpPr>
          <p:nvPr>
            <p:ph type="sldNum" sz="quarter" idx="5"/>
          </p:nvPr>
        </p:nvSpPr>
        <p:spPr>
          <a:ln/>
        </p:spPr>
        <p:txBody>
          <a:bodyPr/>
          <a:lstStyle/>
          <a:p>
            <a:fld id="{1C4EFF10-0B3F-F04C-8AEE-955C0427BC04}" type="slidenum">
              <a:rPr lang="zh-CN" altLang="en-US"/>
              <a:pPr/>
              <a:t>49</a:t>
            </a:fld>
            <a:endParaRPr lang="th-TH">
              <a:ea typeface="Angsana New" charset="0"/>
              <a:cs typeface="Angsana New" charset="0"/>
            </a:endParaRPr>
          </a:p>
        </p:txBody>
      </p:sp>
      <p:sp>
        <p:nvSpPr>
          <p:cNvPr id="16076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07683" name="Rectangle 3"/>
          <p:cNvSpPr>
            <a:spLocks noGrp="1" noChangeArrowheads="1"/>
          </p:cNvSpPr>
          <p:nvPr>
            <p:ph type="body" idx="1"/>
          </p:nvPr>
        </p:nvSpPr>
        <p:spPr/>
        <p:txBody>
          <a:bodyPr/>
          <a:lstStyle/>
          <a:p>
            <a:r>
              <a:rPr lang="en-US" altLang="zh-CN" dirty="0">
                <a:ea typeface="宋体" charset="0"/>
                <a:cs typeface="宋体" charset="0"/>
              </a:rPr>
              <a:t>Color Complements </a:t>
            </a:r>
            <a:r>
              <a:rPr lang="zh-CN" altLang="en-US" dirty="0">
                <a:ea typeface="宋体" charset="0"/>
                <a:cs typeface="宋体" charset="0"/>
              </a:rPr>
              <a:t>补</a:t>
            </a:r>
            <a:r>
              <a:rPr lang="zh-CN" altLang="en-US" dirty="0" smtClean="0">
                <a:ea typeface="宋体" charset="0"/>
                <a:cs typeface="宋体" charset="0"/>
              </a:rPr>
              <a:t>色</a:t>
            </a:r>
            <a:endParaRPr lang="en-US" altLang="zh-CN" dirty="0" smtClean="0">
              <a:ea typeface="宋体" charset="0"/>
              <a:cs typeface="宋体" charset="0"/>
            </a:endParaRPr>
          </a:p>
          <a:p>
            <a:endParaRPr lang="en-US" altLang="zh-CN" dirty="0" smtClean="0">
              <a:ea typeface="宋体" charset="0"/>
              <a:cs typeface="宋体" charset="0"/>
            </a:endParaRPr>
          </a:p>
          <a:p>
            <a:r>
              <a:rPr lang="zh-CN" altLang="en-US" dirty="0" smtClean="0">
                <a:ea typeface="宋体" charset="0"/>
                <a:cs typeface="宋体" charset="0"/>
              </a:rPr>
              <a:t>一个色环可以很好的解释补色的计算方式。</a:t>
            </a:r>
            <a:endParaRPr lang="en-US" altLang="zh-CN" dirty="0" smtClean="0">
              <a:ea typeface="宋体" charset="0"/>
              <a:cs typeface="宋体" charset="0"/>
            </a:endParaRPr>
          </a:p>
          <a:p>
            <a:endParaRPr lang="en-US" altLang="zh-CN" dirty="0" smtClean="0">
              <a:ea typeface="宋体" charset="0"/>
              <a:cs typeface="宋体" charset="0"/>
            </a:endParaRPr>
          </a:p>
          <a:p>
            <a:r>
              <a:rPr lang="en-US" altLang="zh-CN" dirty="0" smtClean="0">
                <a:ea typeface="宋体" charset="0"/>
                <a:cs typeface="宋体" charset="0"/>
              </a:rPr>
              <a:t>HSI</a:t>
            </a:r>
            <a:r>
              <a:rPr lang="zh-CN" altLang="en-US" dirty="0" smtClean="0">
                <a:ea typeface="宋体" charset="0"/>
                <a:cs typeface="宋体" charset="0"/>
              </a:rPr>
              <a:t>空间的操作并不像</a:t>
            </a:r>
            <a:r>
              <a:rPr lang="en-US" altLang="zh-CN" dirty="0" smtClean="0">
                <a:ea typeface="宋体" charset="0"/>
                <a:cs typeface="宋体" charset="0"/>
              </a:rPr>
              <a:t>RGB</a:t>
            </a:r>
            <a:r>
              <a:rPr lang="zh-CN" altLang="en-US" dirty="0" smtClean="0">
                <a:ea typeface="宋体" charset="0"/>
                <a:cs typeface="宋体" charset="0"/>
              </a:rPr>
              <a:t>空间一样直观，可以自己推倒</a:t>
            </a:r>
            <a:endParaRPr lang="en-US" altLang="zh-CN" dirty="0" smtClean="0">
              <a:ea typeface="宋体" charset="0"/>
              <a:cs typeface="宋体" charset="0"/>
            </a:endParaRPr>
          </a:p>
          <a:p>
            <a:endParaRPr lang="en-US" altLang="zh-CN" dirty="0" smtClean="0">
              <a:ea typeface="宋体" charset="0"/>
              <a:cs typeface="宋体" charset="0"/>
            </a:endParaRPr>
          </a:p>
          <a:p>
            <a:endParaRPr lang="zh-CN" altLang="en-US" dirty="0">
              <a:ea typeface="宋体" charset="0"/>
              <a:cs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颜色分层的作用：</a:t>
            </a:r>
            <a:endParaRPr lang="en-US" altLang="zh-CN" dirty="0" smtClean="0"/>
          </a:p>
          <a:p>
            <a:r>
              <a:rPr lang="en-US" altLang="zh-CN" dirty="0" smtClean="0"/>
              <a:t>1.</a:t>
            </a:r>
            <a:r>
              <a:rPr lang="zh-CN" altLang="en-US" dirty="0" smtClean="0"/>
              <a:t>可以凸显特定颜色的区域</a:t>
            </a:r>
            <a:endParaRPr lang="en-US" altLang="zh-CN" dirty="0" smtClean="0"/>
          </a:p>
          <a:p>
            <a:r>
              <a:rPr lang="en-US" altLang="zh-CN" dirty="0" smtClean="0"/>
              <a:t>2.</a:t>
            </a:r>
            <a:r>
              <a:rPr lang="zh-CN" altLang="en-US" dirty="0" smtClean="0"/>
              <a:t>可以对特定颜色进行处理</a:t>
            </a:r>
            <a:endParaRPr lang="en-US" altLang="zh-CN" dirty="0" smtClean="0"/>
          </a:p>
          <a:p>
            <a:endParaRPr lang="en-US" dirty="0" smtClean="0"/>
          </a:p>
          <a:p>
            <a:r>
              <a:rPr lang="en-US" altLang="zh-CN" dirty="0" smtClean="0"/>
              <a:t>Sphere</a:t>
            </a:r>
            <a:r>
              <a:rPr lang="zh-CN" altLang="en-US" dirty="0" smtClean="0"/>
              <a:t> 球体</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51</a:t>
            </a:fld>
            <a:endParaRPr lang="th-TH">
              <a:ea typeface="Angsana New" charset="0"/>
              <a:cs typeface="Angsana New" charset="0"/>
            </a:endParaRPr>
          </a:p>
        </p:txBody>
      </p:sp>
    </p:spTree>
    <p:extLst>
      <p:ext uri="{BB962C8B-B14F-4D97-AF65-F5344CB8AC3E}">
        <p14:creationId xmlns:p14="http://schemas.microsoft.com/office/powerpoint/2010/main" val="472893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CIE</a:t>
            </a:r>
            <a:endParaRPr lang="en-US" dirty="0" smtClean="0"/>
          </a:p>
          <a:p>
            <a:r>
              <a:rPr kumimoji="1" lang="en-US" altLang="zh-CN" sz="1200" b="0" i="0" kern="1200" dirty="0" smtClean="0">
                <a:solidFill>
                  <a:schemeClr val="tx1"/>
                </a:solidFill>
                <a:effectLst/>
                <a:latin typeface="Times New Roman" charset="0"/>
                <a:ea typeface="Angsana New" charset="0"/>
                <a:cs typeface="Angsana New" charset="0"/>
              </a:rPr>
              <a:t>CIE</a:t>
            </a:r>
            <a:r>
              <a:rPr kumimoji="1" lang="zh-CN" altLang="en-US" sz="1200" b="0" i="0" kern="1200" dirty="0" smtClean="0">
                <a:solidFill>
                  <a:schemeClr val="tx1"/>
                </a:solidFill>
                <a:effectLst/>
                <a:latin typeface="Times New Roman" charset="0"/>
                <a:ea typeface="Angsana New" charset="0"/>
                <a:cs typeface="Angsana New" charset="0"/>
              </a:rPr>
              <a:t>（</a:t>
            </a:r>
            <a:r>
              <a:rPr kumimoji="1" lang="en-US" altLang="zh-CN" sz="1200" b="0" i="0" kern="1200" dirty="0" smtClean="0">
                <a:solidFill>
                  <a:schemeClr val="tx1"/>
                </a:solidFill>
                <a:effectLst/>
                <a:latin typeface="Times New Roman" charset="0"/>
                <a:ea typeface="Angsana New" charset="0"/>
                <a:cs typeface="Angsana New" charset="0"/>
              </a:rPr>
              <a:t>Commission </a:t>
            </a:r>
            <a:r>
              <a:rPr kumimoji="1" lang="en-US" altLang="zh-CN" sz="1200" b="0" i="0" kern="1200" dirty="0" err="1" smtClean="0">
                <a:solidFill>
                  <a:schemeClr val="tx1"/>
                </a:solidFill>
                <a:effectLst/>
                <a:latin typeface="Times New Roman" charset="0"/>
                <a:ea typeface="Angsana New" charset="0"/>
                <a:cs typeface="Angsana New" charset="0"/>
              </a:rPr>
              <a:t>Internationale</a:t>
            </a:r>
            <a:r>
              <a:rPr kumimoji="1" lang="en-US" altLang="zh-CN" sz="1200" b="0" i="0" kern="1200" dirty="0" smtClean="0">
                <a:solidFill>
                  <a:schemeClr val="tx1"/>
                </a:solidFill>
                <a:effectLst/>
                <a:latin typeface="Times New Roman" charset="0"/>
                <a:ea typeface="Angsana New" charset="0"/>
                <a:cs typeface="Angsana New" charset="0"/>
              </a:rPr>
              <a:t> de </a:t>
            </a:r>
            <a:r>
              <a:rPr kumimoji="1" lang="en-US" altLang="zh-CN" sz="1200" b="0" i="0" kern="1200" dirty="0" err="1" smtClean="0">
                <a:solidFill>
                  <a:schemeClr val="tx1"/>
                </a:solidFill>
                <a:effectLst/>
                <a:latin typeface="Times New Roman" charset="0"/>
                <a:ea typeface="Angsana New" charset="0"/>
                <a:cs typeface="Angsana New" charset="0"/>
              </a:rPr>
              <a:t>L'Eclairage</a:t>
            </a:r>
            <a:r>
              <a:rPr kumimoji="1" lang="zh-CN" altLang="en-US" sz="1200" b="0" i="0" kern="1200" dirty="0" smtClean="0">
                <a:solidFill>
                  <a:schemeClr val="tx1"/>
                </a:solidFill>
                <a:effectLst/>
                <a:latin typeface="Times New Roman" charset="0"/>
                <a:ea typeface="Angsana New" charset="0"/>
                <a:cs typeface="Angsana New" charset="0"/>
              </a:rPr>
              <a:t>）：</a:t>
            </a:r>
            <a:r>
              <a:rPr kumimoji="1" lang="zh-CN" altLang="en-US" sz="1200" b="0" i="0" u="none" strike="noStrike" kern="1200" dirty="0" smtClean="0">
                <a:solidFill>
                  <a:schemeClr val="tx1"/>
                </a:solidFill>
                <a:effectLst/>
                <a:latin typeface="Times New Roman" charset="0"/>
                <a:ea typeface="Angsana New" charset="0"/>
                <a:cs typeface="Angsana New" charset="0"/>
                <a:hlinkClick r:id="rId3"/>
              </a:rPr>
              <a:t>国际</a:t>
            </a:r>
            <a:r>
              <a:rPr kumimoji="1" lang="zh-CN" altLang="en-US" sz="1200" b="0" i="0" kern="1200" dirty="0" smtClean="0">
                <a:solidFill>
                  <a:schemeClr val="tx1"/>
                </a:solidFill>
                <a:effectLst/>
                <a:latin typeface="Times New Roman" charset="0"/>
                <a:ea typeface="Angsana New" charset="0"/>
                <a:cs typeface="Angsana New" charset="0"/>
              </a:rPr>
              <a:t>照明委员会，根据其法语名称简写为</a:t>
            </a:r>
            <a:r>
              <a:rPr kumimoji="1" lang="en-US" altLang="zh-CN" sz="1200" b="0" i="0" kern="1200" dirty="0" smtClean="0">
                <a:solidFill>
                  <a:schemeClr val="tx1"/>
                </a:solidFill>
                <a:effectLst/>
                <a:latin typeface="Times New Roman" charset="0"/>
                <a:ea typeface="Angsana New" charset="0"/>
                <a:cs typeface="Angsana New" charset="0"/>
              </a:rPr>
              <a:t>CIE</a:t>
            </a:r>
            <a:r>
              <a:rPr kumimoji="1" lang="zh-CN" altLang="en-US" sz="1200" b="0" i="0" kern="1200" dirty="0" smtClean="0">
                <a:solidFill>
                  <a:schemeClr val="tx1"/>
                </a:solidFill>
                <a:effectLst/>
                <a:latin typeface="Times New Roman" charset="0"/>
                <a:ea typeface="Angsana New" charset="0"/>
                <a:cs typeface="Angsana New" charset="0"/>
              </a:rPr>
              <a:t>。其前身是</a:t>
            </a:r>
            <a:r>
              <a:rPr kumimoji="1" lang="en-US" altLang="zh-CN" sz="1200" b="0" i="0" kern="1200" dirty="0" smtClean="0">
                <a:solidFill>
                  <a:schemeClr val="tx1"/>
                </a:solidFill>
                <a:effectLst/>
                <a:latin typeface="Times New Roman" charset="0"/>
                <a:ea typeface="Angsana New" charset="0"/>
                <a:cs typeface="Angsana New" charset="0"/>
              </a:rPr>
              <a:t>1900</a:t>
            </a:r>
            <a:r>
              <a:rPr kumimoji="1" lang="zh-CN" altLang="en-US" sz="1200" b="0" i="0" kern="1200" dirty="0" smtClean="0">
                <a:solidFill>
                  <a:schemeClr val="tx1"/>
                </a:solidFill>
                <a:effectLst/>
                <a:latin typeface="Times New Roman" charset="0"/>
                <a:ea typeface="Angsana New" charset="0"/>
                <a:cs typeface="Angsana New" charset="0"/>
              </a:rPr>
              <a:t>年成立的国际光度委员会（</a:t>
            </a:r>
            <a:r>
              <a:rPr kumimoji="1" lang="en-US" altLang="zh-CN" sz="1200" b="0" i="0" kern="1200" dirty="0" smtClean="0">
                <a:solidFill>
                  <a:schemeClr val="tx1"/>
                </a:solidFill>
                <a:effectLst/>
                <a:latin typeface="Times New Roman" charset="0"/>
                <a:ea typeface="Angsana New" charset="0"/>
                <a:cs typeface="Angsana New" charset="0"/>
              </a:rPr>
              <a:t>International Photometric Commission</a:t>
            </a:r>
            <a:r>
              <a:rPr kumimoji="1" lang="zh-CN" altLang="en-US" sz="1200" b="0" i="0" kern="1200" dirty="0" smtClean="0">
                <a:solidFill>
                  <a:schemeClr val="tx1"/>
                </a:solidFill>
                <a:effectLst/>
                <a:latin typeface="Times New Roman" charset="0"/>
                <a:ea typeface="Angsana New" charset="0"/>
                <a:cs typeface="Angsana New" charset="0"/>
              </a:rPr>
              <a:t>；</a:t>
            </a:r>
            <a:r>
              <a:rPr kumimoji="1" lang="en-US" altLang="zh-CN" sz="1200" b="0" i="0" kern="1200" dirty="0" smtClean="0">
                <a:solidFill>
                  <a:schemeClr val="tx1"/>
                </a:solidFill>
                <a:effectLst/>
                <a:latin typeface="Times New Roman" charset="0"/>
                <a:ea typeface="Angsana New" charset="0"/>
                <a:cs typeface="Angsana New" charset="0"/>
              </a:rPr>
              <a:t>IPC</a:t>
            </a:r>
            <a:r>
              <a:rPr kumimoji="1" lang="zh-CN" altLang="en-US" sz="1200" b="0" i="0" kern="1200" dirty="0" smtClean="0">
                <a:solidFill>
                  <a:schemeClr val="tx1"/>
                </a:solidFill>
                <a:effectLst/>
                <a:latin typeface="Times New Roman" charset="0"/>
                <a:ea typeface="Angsana New" charset="0"/>
                <a:cs typeface="Angsana New" charset="0"/>
              </a:rPr>
              <a:t>），</a:t>
            </a:r>
            <a:r>
              <a:rPr kumimoji="1" lang="en-US" altLang="zh-CN" sz="1200" b="0" i="0" kern="1200" dirty="0" smtClean="0">
                <a:solidFill>
                  <a:schemeClr val="tx1"/>
                </a:solidFill>
                <a:effectLst/>
                <a:latin typeface="Times New Roman" charset="0"/>
                <a:ea typeface="Angsana New" charset="0"/>
                <a:cs typeface="Angsana New" charset="0"/>
              </a:rPr>
              <a:t>1913</a:t>
            </a:r>
            <a:r>
              <a:rPr kumimoji="1" lang="zh-CN" altLang="en-US" sz="1200" b="0" i="0" kern="1200" dirty="0" smtClean="0">
                <a:solidFill>
                  <a:schemeClr val="tx1"/>
                </a:solidFill>
                <a:effectLst/>
                <a:latin typeface="Times New Roman" charset="0"/>
                <a:ea typeface="Angsana New" charset="0"/>
                <a:cs typeface="Angsana New" charset="0"/>
              </a:rPr>
              <a:t>年改为现名。总部设在奥地利维也纳。</a:t>
            </a:r>
            <a:r>
              <a:rPr kumimoji="1" lang="en-US" altLang="zh-CN" sz="1200" b="0" i="0" kern="1200" dirty="0" smtClean="0">
                <a:solidFill>
                  <a:schemeClr val="tx1"/>
                </a:solidFill>
                <a:effectLst/>
                <a:latin typeface="Times New Roman" charset="0"/>
                <a:ea typeface="Angsana New" charset="0"/>
                <a:cs typeface="Angsana New" charset="0"/>
              </a:rPr>
              <a:t>CIE</a:t>
            </a:r>
            <a:r>
              <a:rPr kumimoji="1" lang="zh-CN" altLang="en-US" sz="1200" b="0" i="0" kern="1200" dirty="0" smtClean="0">
                <a:solidFill>
                  <a:schemeClr val="tx1"/>
                </a:solidFill>
                <a:effectLst/>
                <a:latin typeface="Times New Roman" charset="0"/>
                <a:ea typeface="Angsana New" charset="0"/>
                <a:cs typeface="Angsana New" charset="0"/>
              </a:rPr>
              <a:t>制订了一系列色度学标准，一直沿用到数字视频时代，其中包括白光标准（</a:t>
            </a:r>
            <a:r>
              <a:rPr kumimoji="1" lang="en-US" altLang="zh-CN" sz="1200" b="0" i="0" kern="1200" dirty="0" smtClean="0">
                <a:solidFill>
                  <a:schemeClr val="tx1"/>
                </a:solidFill>
                <a:effectLst/>
                <a:latin typeface="Times New Roman" charset="0"/>
                <a:ea typeface="Angsana New" charset="0"/>
                <a:cs typeface="Angsana New" charset="0"/>
              </a:rPr>
              <a:t>D65</a:t>
            </a:r>
            <a:r>
              <a:rPr kumimoji="1" lang="zh-CN" altLang="en-US" sz="1200" b="0" i="0" kern="1200" dirty="0" smtClean="0">
                <a:solidFill>
                  <a:schemeClr val="tx1"/>
                </a:solidFill>
                <a:effectLst/>
                <a:latin typeface="Times New Roman" charset="0"/>
                <a:ea typeface="Angsana New" charset="0"/>
                <a:cs typeface="Angsana New" charset="0"/>
              </a:rPr>
              <a:t>）和阴极射线管（</a:t>
            </a:r>
            <a:r>
              <a:rPr kumimoji="1" lang="en-US" altLang="zh-CN" sz="1200" b="0" i="0" kern="1200" dirty="0" smtClean="0">
                <a:solidFill>
                  <a:schemeClr val="tx1"/>
                </a:solidFill>
                <a:effectLst/>
                <a:latin typeface="Times New Roman" charset="0"/>
                <a:ea typeface="Angsana New" charset="0"/>
                <a:cs typeface="Angsana New" charset="0"/>
              </a:rPr>
              <a:t>CRT</a:t>
            </a:r>
            <a:r>
              <a:rPr kumimoji="1" lang="zh-CN" altLang="en-US" sz="1200" b="0" i="0" kern="1200" dirty="0" smtClean="0">
                <a:solidFill>
                  <a:schemeClr val="tx1"/>
                </a:solidFill>
                <a:effectLst/>
                <a:latin typeface="Times New Roman" charset="0"/>
                <a:ea typeface="Angsana New" charset="0"/>
                <a:cs typeface="Angsana New" charset="0"/>
              </a:rPr>
              <a:t>）内表面红、绿、蓝三种磷光理论上的</a:t>
            </a:r>
            <a:r>
              <a:rPr kumimoji="1" lang="zh-CN" altLang="en-US" sz="1200" b="0" i="0" u="none" strike="noStrike" kern="1200" dirty="0" smtClean="0">
                <a:solidFill>
                  <a:schemeClr val="tx1"/>
                </a:solidFill>
                <a:effectLst/>
                <a:latin typeface="Times New Roman" charset="0"/>
                <a:ea typeface="Angsana New" charset="0"/>
                <a:cs typeface="Angsana New" charset="0"/>
                <a:hlinkClick r:id="rId4"/>
              </a:rPr>
              <a:t>理想</a:t>
            </a:r>
            <a:r>
              <a:rPr kumimoji="1" lang="zh-CN" altLang="en-US" sz="1200" b="0" i="0" kern="1200" dirty="0" smtClean="0">
                <a:solidFill>
                  <a:schemeClr val="tx1"/>
                </a:solidFill>
                <a:effectLst/>
                <a:latin typeface="Times New Roman" charset="0"/>
                <a:ea typeface="Angsana New" charset="0"/>
                <a:cs typeface="Angsana New" charset="0"/>
              </a:rPr>
              <a:t>颜色。</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6</a:t>
            </a:fld>
            <a:endParaRPr lang="th-TH">
              <a:ea typeface="Angsana New" charset="0"/>
              <a:cs typeface="Angsana New" charset="0"/>
            </a:endParaRPr>
          </a:p>
        </p:txBody>
      </p:sp>
    </p:spTree>
    <p:extLst>
      <p:ext uri="{BB962C8B-B14F-4D97-AF65-F5344CB8AC3E}">
        <p14:creationId xmlns:p14="http://schemas.microsoft.com/office/powerpoint/2010/main" val="2122806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一种与设备无关的表达方法很重要，因为设备对于颜色的表示是有误差的</a:t>
            </a:r>
            <a:endParaRPr lang="en-US" altLang="zh-CN" dirty="0" smtClean="0"/>
          </a:p>
          <a:p>
            <a:endParaRPr lang="en-US" dirty="0" smtClean="0"/>
          </a:p>
          <a:p>
            <a:r>
              <a:rPr lang="en-US" altLang="zh-CN" dirty="0" smtClean="0"/>
              <a:t>LAB</a:t>
            </a:r>
            <a:r>
              <a:rPr lang="zh-CN" altLang="en-US" dirty="0" smtClean="0"/>
              <a:t>的表达方式与</a:t>
            </a:r>
            <a:r>
              <a:rPr lang="en-US" altLang="zh-CN" dirty="0" smtClean="0"/>
              <a:t>HSI</a:t>
            </a:r>
            <a:r>
              <a:rPr lang="zh-CN" altLang="en-US" dirty="0" smtClean="0"/>
              <a:t>一样，是将亮度和颜色分开处理。</a:t>
            </a:r>
            <a:endParaRPr lang="en-US" altLang="zh-CN" dirty="0" smtClean="0"/>
          </a:p>
          <a:p>
            <a:endParaRPr lang="en-US" dirty="0" smtClean="0"/>
          </a:p>
          <a:p>
            <a:r>
              <a:rPr lang="en-US" altLang="zh-CN" dirty="0" smtClean="0"/>
              <a:t>Key</a:t>
            </a:r>
            <a:r>
              <a:rPr lang="zh-CN" altLang="en-US" dirty="0" smtClean="0"/>
              <a:t> </a:t>
            </a:r>
            <a:r>
              <a:rPr lang="en-US" altLang="zh-CN" dirty="0" smtClean="0"/>
              <a:t>type</a:t>
            </a:r>
            <a:r>
              <a:rPr lang="zh-CN" altLang="en-US" dirty="0" smtClean="0"/>
              <a:t> </a:t>
            </a:r>
            <a:r>
              <a:rPr lang="en-US" altLang="zh-CN" dirty="0" smtClean="0"/>
              <a:t>high</a:t>
            </a:r>
            <a:r>
              <a:rPr lang="zh-CN" altLang="en-US" dirty="0" smtClean="0"/>
              <a:t> </a:t>
            </a:r>
            <a:r>
              <a:rPr lang="en-US" altLang="zh-CN" dirty="0" smtClean="0"/>
              <a:t>type</a:t>
            </a:r>
            <a:r>
              <a:rPr lang="zh-CN" altLang="en-US" dirty="0" smtClean="0"/>
              <a:t>是强度较强，</a:t>
            </a:r>
            <a:r>
              <a:rPr lang="en-US" altLang="zh-CN" dirty="0" smtClean="0"/>
              <a:t>low</a:t>
            </a:r>
            <a:r>
              <a:rPr lang="zh-CN" altLang="en-US" dirty="0" smtClean="0"/>
              <a:t> </a:t>
            </a:r>
            <a:r>
              <a:rPr lang="en-US" altLang="zh-CN" dirty="0" smtClean="0"/>
              <a:t>type</a:t>
            </a:r>
            <a:r>
              <a:rPr lang="zh-CN" altLang="en-US" dirty="0" smtClean="0"/>
              <a:t>是强度较弱，</a:t>
            </a:r>
            <a:r>
              <a:rPr lang="en-US" altLang="zh-CN" dirty="0" smtClean="0"/>
              <a:t>middle</a:t>
            </a:r>
            <a:r>
              <a:rPr lang="zh-CN" altLang="en-US" dirty="0" smtClean="0"/>
              <a:t> </a:t>
            </a:r>
            <a:r>
              <a:rPr lang="en-US" altLang="zh-CN" dirty="0" smtClean="0"/>
              <a:t>type</a:t>
            </a:r>
            <a:r>
              <a:rPr lang="zh-CN" altLang="en-US" dirty="0" smtClean="0"/>
              <a:t>是中间位置</a:t>
            </a:r>
            <a:endParaRPr lang="en-US" altLang="zh-CN" dirty="0" smtClean="0"/>
          </a:p>
          <a:p>
            <a:r>
              <a:rPr lang="zh-CN" altLang="en-US" dirty="0" smtClean="0"/>
              <a:t>一般我们期望和灰度图像一样，强度是均匀分布的。</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52</a:t>
            </a:fld>
            <a:endParaRPr lang="th-TH">
              <a:ea typeface="Angsana New" charset="0"/>
              <a:cs typeface="Angsana New" charset="0"/>
            </a:endParaRPr>
          </a:p>
        </p:txBody>
      </p:sp>
    </p:spTree>
    <p:extLst>
      <p:ext uri="{BB962C8B-B14F-4D97-AF65-F5344CB8AC3E}">
        <p14:creationId xmlns:p14="http://schemas.microsoft.com/office/powerpoint/2010/main" val="1086416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图像色调的调整，通常是指交互式的调整图像的亮度和对比度，通过经验，选择合适的调整策略。</a:t>
            </a:r>
            <a:endParaRPr lang="en-US" altLang="zh-CN" dirty="0" smtClean="0"/>
          </a:p>
          <a:p>
            <a:endParaRPr lang="en-US" dirty="0" smtClean="0"/>
          </a:p>
          <a:p>
            <a:r>
              <a:rPr lang="zh-CN" altLang="en-US" dirty="0" smtClean="0"/>
              <a:t>对</a:t>
            </a:r>
            <a:r>
              <a:rPr lang="en-US" altLang="zh-CN" dirty="0" smtClean="0"/>
              <a:t>RGB</a:t>
            </a:r>
            <a:r>
              <a:rPr lang="zh-CN" altLang="en-US" dirty="0" smtClean="0"/>
              <a:t>和</a:t>
            </a:r>
            <a:r>
              <a:rPr lang="en-US" altLang="zh-CN" dirty="0" smtClean="0"/>
              <a:t>CMY</a:t>
            </a:r>
            <a:r>
              <a:rPr lang="zh-CN" altLang="en-US" dirty="0" smtClean="0"/>
              <a:t>而言，同时调整所有通道</a:t>
            </a:r>
            <a:endParaRPr lang="en-US" altLang="zh-CN" dirty="0" smtClean="0"/>
          </a:p>
          <a:p>
            <a:r>
              <a:rPr lang="en-US" altLang="zh-CN" dirty="0" smtClean="0"/>
              <a:t>HSI</a:t>
            </a:r>
            <a:r>
              <a:rPr lang="zh-CN" altLang="en-US" dirty="0" smtClean="0"/>
              <a:t>只调整一个</a:t>
            </a:r>
            <a:r>
              <a:rPr lang="en-US" altLang="zh-CN" dirty="0" smtClean="0"/>
              <a:t>I</a:t>
            </a:r>
            <a:r>
              <a:rPr lang="zh-CN" altLang="en-US" dirty="0" smtClean="0"/>
              <a:t>通道就可以了。</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53</a:t>
            </a:fld>
            <a:endParaRPr lang="th-TH">
              <a:ea typeface="Angsana New" charset="0"/>
              <a:cs typeface="Angsana New" charset="0"/>
            </a:endParaRPr>
          </a:p>
        </p:txBody>
      </p:sp>
    </p:spTree>
    <p:extLst>
      <p:ext uri="{BB962C8B-B14F-4D97-AF65-F5344CB8AC3E}">
        <p14:creationId xmlns:p14="http://schemas.microsoft.com/office/powerpoint/2010/main" val="106181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54</a:t>
            </a:fld>
            <a:endParaRPr lang="th-TH">
              <a:ea typeface="Angsana New" charset="0"/>
              <a:cs typeface="Angsana New" charset="0"/>
            </a:endParaRPr>
          </a:p>
        </p:txBody>
      </p:sp>
    </p:spTree>
    <p:extLst>
      <p:ext uri="{BB962C8B-B14F-4D97-AF65-F5344CB8AC3E}">
        <p14:creationId xmlns:p14="http://schemas.microsoft.com/office/powerpoint/2010/main" val="1652873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a:t>
            </a:r>
            <a:r>
              <a:rPr lang="zh-CN" altLang="en-US" dirty="0" smtClean="0"/>
              <a:t>没有调整饱和度</a:t>
            </a:r>
            <a:endParaRPr lang="en-US" altLang="zh-CN" dirty="0" smtClean="0"/>
          </a:p>
          <a:p>
            <a:r>
              <a:rPr lang="en-US" altLang="zh-CN" dirty="0" smtClean="0"/>
              <a:t>d</a:t>
            </a:r>
            <a:r>
              <a:rPr lang="zh-CN" altLang="en-US" dirty="0" smtClean="0"/>
              <a:t>调整饱和度 （调料瓶中的醋和油有所变化）</a:t>
            </a:r>
            <a:endParaRPr lang="en-US" altLang="zh-CN" dirty="0" smtClean="0"/>
          </a:p>
          <a:p>
            <a:endParaRPr lang="en-US" dirty="0" smtClean="0"/>
          </a:p>
          <a:p>
            <a:r>
              <a:rPr lang="zh-CN" altLang="en-US" dirty="0" smtClean="0"/>
              <a:t>虽然颜色没有调整，但是亮度的变化会导致颜色的感知有变化</a:t>
            </a:r>
            <a:endParaRPr lang="en-US" altLang="zh-CN" dirty="0" smtClean="0"/>
          </a:p>
          <a:p>
            <a:r>
              <a:rPr lang="zh-CN" altLang="en-US" dirty="0" smtClean="0"/>
              <a:t>通常亮度调整会随饱和度一起调整。</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56</a:t>
            </a:fld>
            <a:endParaRPr lang="th-TH">
              <a:ea typeface="Angsana New" charset="0"/>
              <a:cs typeface="Angsana New" charset="0"/>
            </a:endParaRPr>
          </a:p>
        </p:txBody>
      </p:sp>
    </p:spTree>
    <p:extLst>
      <p:ext uri="{BB962C8B-B14F-4D97-AF65-F5344CB8AC3E}">
        <p14:creationId xmlns:p14="http://schemas.microsoft.com/office/powerpoint/2010/main" val="1286553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两幅图分别两种操作模式</a:t>
            </a:r>
            <a:endParaRPr lang="en-US" altLang="zh-CN" dirty="0" smtClean="0"/>
          </a:p>
          <a:p>
            <a:r>
              <a:rPr lang="zh-CN" altLang="en-US" dirty="0" smtClean="0"/>
              <a:t>从差图看还是有差别的，原因：分析下做的方式（</a:t>
            </a:r>
            <a:r>
              <a:rPr lang="en-US" altLang="zh-CN" dirty="0" smtClean="0"/>
              <a:t>RGB</a:t>
            </a:r>
            <a:r>
              <a:rPr lang="zh-CN" altLang="en-US" dirty="0" smtClean="0"/>
              <a:t>上做均值和</a:t>
            </a:r>
            <a:r>
              <a:rPr lang="en-US" altLang="zh-CN" dirty="0" smtClean="0"/>
              <a:t>I</a:t>
            </a:r>
            <a:r>
              <a:rPr lang="zh-CN" altLang="en-US" dirty="0" smtClean="0"/>
              <a:t>通道做均值，后者没有改变颜色）</a:t>
            </a:r>
            <a:endParaRPr lang="en-US" altLang="zh-CN" dirty="0" smtClean="0"/>
          </a:p>
          <a:p>
            <a:endParaRPr lang="en-US" dirty="0" smtClean="0"/>
          </a:p>
          <a:p>
            <a:r>
              <a:rPr lang="zh-CN" altLang="en-US" dirty="0" smtClean="0"/>
              <a:t>随着</a:t>
            </a:r>
            <a:r>
              <a:rPr lang="en-US" altLang="zh-CN" dirty="0" smtClean="0"/>
              <a:t>mask</a:t>
            </a:r>
            <a:r>
              <a:rPr lang="zh-CN" altLang="en-US" dirty="0" smtClean="0"/>
              <a:t>变大，差别也更明显</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59</a:t>
            </a:fld>
            <a:endParaRPr lang="th-TH">
              <a:ea typeface="Angsana New" charset="0"/>
              <a:cs typeface="Angsana New" charset="0"/>
            </a:endParaRPr>
          </a:p>
        </p:txBody>
      </p:sp>
    </p:spTree>
    <p:extLst>
      <p:ext uri="{BB962C8B-B14F-4D97-AF65-F5344CB8AC3E}">
        <p14:creationId xmlns:p14="http://schemas.microsoft.com/office/powerpoint/2010/main" val="1149464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在空域图像的锐化中，可以做边缘检测（没有展开细讲）</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62</a:t>
            </a:fld>
            <a:endParaRPr lang="th-TH">
              <a:ea typeface="Angsana New" charset="0"/>
              <a:cs typeface="Angsana New" charset="0"/>
            </a:endParaRPr>
          </a:p>
        </p:txBody>
      </p:sp>
    </p:spTree>
    <p:extLst>
      <p:ext uri="{BB962C8B-B14F-4D97-AF65-F5344CB8AC3E}">
        <p14:creationId xmlns:p14="http://schemas.microsoft.com/office/powerpoint/2010/main" val="448580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这个导数形式可以由一个</a:t>
            </a:r>
            <a:r>
              <a:rPr lang="en-US" altLang="zh-CN" dirty="0" smtClean="0"/>
              <a:t>mask</a:t>
            </a:r>
            <a:r>
              <a:rPr lang="zh-CN" altLang="en-US" dirty="0" smtClean="0"/>
              <a:t>实现，比如</a:t>
            </a:r>
            <a:r>
              <a:rPr lang="en-US" altLang="zh-CN" dirty="0" err="1" smtClean="0"/>
              <a:t>sobel</a:t>
            </a:r>
            <a:r>
              <a:rPr lang="zh-CN" altLang="en-US" dirty="0" smtClean="0"/>
              <a:t> </a:t>
            </a:r>
            <a:r>
              <a:rPr lang="en-US" altLang="zh-CN" dirty="0" smtClean="0"/>
              <a:t>mask</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66</a:t>
            </a:fld>
            <a:endParaRPr lang="th-TH">
              <a:ea typeface="Angsana New" charset="0"/>
              <a:cs typeface="Angsana New" charset="0"/>
            </a:endParaRPr>
          </a:p>
        </p:txBody>
      </p:sp>
    </p:spTree>
    <p:extLst>
      <p:ext uri="{BB962C8B-B14F-4D97-AF65-F5344CB8AC3E}">
        <p14:creationId xmlns:p14="http://schemas.microsoft.com/office/powerpoint/2010/main" val="1653262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两个方法得到的边缘都是合理的，具体问题具体对待</a:t>
            </a:r>
            <a:endParaRPr lang="en-US" altLang="zh-CN" dirty="0" smtClean="0"/>
          </a:p>
          <a:p>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67</a:t>
            </a:fld>
            <a:endParaRPr lang="th-TH">
              <a:ea typeface="Angsana New" charset="0"/>
              <a:cs typeface="Angsana New" charset="0"/>
            </a:endParaRPr>
          </a:p>
        </p:txBody>
      </p:sp>
    </p:spTree>
    <p:extLst>
      <p:ext uri="{BB962C8B-B14F-4D97-AF65-F5344CB8AC3E}">
        <p14:creationId xmlns:p14="http://schemas.microsoft.com/office/powerpoint/2010/main" val="629910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6.44</a:t>
            </a:r>
            <a:r>
              <a:rPr lang="zh-CN" altLang="en-US" dirty="0" smtClean="0"/>
              <a:t>使用了</a:t>
            </a:r>
            <a:r>
              <a:rPr lang="en-US" altLang="zh-CN" dirty="0" smtClean="0"/>
              <a:t>RGB</a:t>
            </a:r>
            <a:r>
              <a:rPr lang="zh-CN" altLang="en-US" dirty="0" smtClean="0"/>
              <a:t>空间的距离度量（度量方法见书</a:t>
            </a:r>
            <a:r>
              <a:rPr lang="en-US" altLang="zh-CN" dirty="0" smtClean="0"/>
              <a:t>468</a:t>
            </a:r>
          </a:p>
          <a:p>
            <a:r>
              <a:rPr lang="zh-CN" altLang="en-US" dirty="0" smtClean="0"/>
              <a:t>页）</a:t>
            </a:r>
            <a:endParaRPr lang="en-US" altLang="zh-CN" dirty="0" smtClean="0"/>
          </a:p>
          <a:p>
            <a:endParaRPr lang="en-US" dirty="0" smtClean="0"/>
          </a:p>
          <a:p>
            <a:r>
              <a:rPr lang="en-US" altLang="zh-CN" dirty="0" smtClean="0"/>
              <a:t>6.42e</a:t>
            </a:r>
            <a:r>
              <a:rPr lang="zh-CN" altLang="en-US" dirty="0" smtClean="0"/>
              <a:t>是用制造了一个</a:t>
            </a:r>
            <a:r>
              <a:rPr lang="en-US" altLang="zh-CN" dirty="0" smtClean="0"/>
              <a:t>mask</a:t>
            </a:r>
            <a:r>
              <a:rPr lang="zh-CN" altLang="en-US" dirty="0" smtClean="0"/>
              <a:t>，饱和度在最大饱和度</a:t>
            </a:r>
            <a:r>
              <a:rPr lang="en-US" altLang="zh-CN" dirty="0" smtClean="0"/>
              <a:t>10%</a:t>
            </a:r>
            <a:r>
              <a:rPr lang="zh-CN" altLang="en-US" dirty="0" smtClean="0"/>
              <a:t>范围内的</a:t>
            </a:r>
            <a:endParaRPr lang="en-US" altLang="zh-CN" dirty="0" smtClean="0"/>
          </a:p>
          <a:p>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73</a:t>
            </a:fld>
            <a:endParaRPr lang="th-TH">
              <a:ea typeface="Angsana New" charset="0"/>
              <a:cs typeface="Angsana New" charset="0"/>
            </a:endParaRPr>
          </a:p>
        </p:txBody>
      </p:sp>
    </p:spTree>
    <p:extLst>
      <p:ext uri="{BB962C8B-B14F-4D97-AF65-F5344CB8AC3E}">
        <p14:creationId xmlns:p14="http://schemas.microsoft.com/office/powerpoint/2010/main" val="1832484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err="1" smtClean="0">
                <a:cs typeface="宋体" charset="0"/>
              </a:rPr>
              <a:t>Mahalanobis</a:t>
            </a:r>
            <a:r>
              <a:rPr lang="en-US" altLang="zh-CN" sz="1200" dirty="0" smtClean="0">
                <a:cs typeface="宋体" charset="0"/>
              </a:rPr>
              <a:t> </a:t>
            </a:r>
            <a:r>
              <a:rPr lang="zh-CN" altLang="en-US" sz="1200" dirty="0" smtClean="0">
                <a:cs typeface="宋体" charset="0"/>
              </a:rPr>
              <a:t>马氏距离</a:t>
            </a:r>
            <a:endParaRPr lang="en-US" altLang="zh-CN" sz="1200" dirty="0" smtClean="0">
              <a:cs typeface="宋体" charset="0"/>
            </a:endParaRPr>
          </a:p>
          <a:p>
            <a:endParaRPr lang="en-US" sz="1200" dirty="0" smtClean="0">
              <a:cs typeface="宋体" charset="0"/>
            </a:endParaRPr>
          </a:p>
          <a:p>
            <a:r>
              <a:rPr kumimoji="1" lang="zh-CN" altLang="en-US" sz="1200" b="0" i="0" kern="1200" dirty="0" smtClean="0">
                <a:solidFill>
                  <a:schemeClr val="tx1"/>
                </a:solidFill>
                <a:effectLst/>
                <a:latin typeface="Times New Roman" charset="0"/>
                <a:ea typeface="Angsana New" charset="0"/>
                <a:cs typeface="Angsana New" charset="0"/>
              </a:rPr>
              <a:t>马氏距离</a:t>
            </a:r>
            <a:r>
              <a:rPr kumimoji="1" lang="en-US" altLang="zh-CN" sz="1200" b="0" i="0" kern="1200" dirty="0" smtClean="0">
                <a:solidFill>
                  <a:schemeClr val="tx1"/>
                </a:solidFill>
                <a:effectLst/>
                <a:latin typeface="Times New Roman" charset="0"/>
                <a:ea typeface="Angsana New" charset="0"/>
                <a:cs typeface="Angsana New" charset="0"/>
              </a:rPr>
              <a:t>(</a:t>
            </a:r>
            <a:r>
              <a:rPr kumimoji="1" lang="en-US" altLang="zh-CN" sz="1200" b="0" i="0" kern="1200" dirty="0" err="1" smtClean="0">
                <a:solidFill>
                  <a:schemeClr val="tx1"/>
                </a:solidFill>
                <a:effectLst/>
                <a:latin typeface="Times New Roman" charset="0"/>
                <a:ea typeface="Angsana New" charset="0"/>
                <a:cs typeface="Angsana New" charset="0"/>
              </a:rPr>
              <a:t>Mahalanobis</a:t>
            </a:r>
            <a:r>
              <a:rPr kumimoji="1" lang="en-US" altLang="zh-CN" sz="1200" b="0" i="0" kern="1200" dirty="0" smtClean="0">
                <a:solidFill>
                  <a:schemeClr val="tx1"/>
                </a:solidFill>
                <a:effectLst/>
                <a:latin typeface="Times New Roman" charset="0"/>
                <a:ea typeface="Angsana New" charset="0"/>
                <a:cs typeface="Angsana New" charset="0"/>
              </a:rPr>
              <a:t> distance)</a:t>
            </a:r>
            <a:r>
              <a:rPr kumimoji="1" lang="zh-CN" altLang="en-US" sz="1200" b="0" i="0" kern="1200" dirty="0" smtClean="0">
                <a:solidFill>
                  <a:schemeClr val="tx1"/>
                </a:solidFill>
                <a:effectLst/>
                <a:latin typeface="Times New Roman" charset="0"/>
                <a:ea typeface="Angsana New" charset="0"/>
                <a:cs typeface="Angsana New" charset="0"/>
              </a:rPr>
              <a:t>是由印度统计学家马哈拉诺比斯</a:t>
            </a:r>
            <a:r>
              <a:rPr kumimoji="1" lang="en-US" altLang="zh-CN" sz="1200" b="0" i="0" kern="1200" dirty="0" smtClean="0">
                <a:solidFill>
                  <a:schemeClr val="tx1"/>
                </a:solidFill>
                <a:effectLst/>
                <a:latin typeface="Times New Roman" charset="0"/>
                <a:ea typeface="Angsana New" charset="0"/>
                <a:cs typeface="Angsana New" charset="0"/>
              </a:rPr>
              <a:t>(P. C. </a:t>
            </a:r>
            <a:r>
              <a:rPr kumimoji="1" lang="en-US" altLang="zh-CN" sz="1200" b="0" i="0" kern="1200" dirty="0" err="1" smtClean="0">
                <a:solidFill>
                  <a:schemeClr val="tx1"/>
                </a:solidFill>
                <a:effectLst/>
                <a:latin typeface="Times New Roman" charset="0"/>
                <a:ea typeface="Angsana New" charset="0"/>
                <a:cs typeface="Angsana New" charset="0"/>
              </a:rPr>
              <a:t>Mahalanobis</a:t>
            </a:r>
            <a:r>
              <a:rPr kumimoji="1" lang="en-US" altLang="zh-CN" sz="1200" b="0" i="0" kern="1200" dirty="0" smtClean="0">
                <a:solidFill>
                  <a:schemeClr val="tx1"/>
                </a:solidFill>
                <a:effectLst/>
                <a:latin typeface="Times New Roman" charset="0"/>
                <a:ea typeface="Angsana New" charset="0"/>
                <a:cs typeface="Angsana New" charset="0"/>
              </a:rPr>
              <a:t>)</a:t>
            </a:r>
            <a:r>
              <a:rPr kumimoji="1" lang="zh-CN" altLang="en-US" sz="1200" b="0" i="0" kern="1200" dirty="0" smtClean="0">
                <a:solidFill>
                  <a:schemeClr val="tx1"/>
                </a:solidFill>
                <a:effectLst/>
                <a:latin typeface="Times New Roman" charset="0"/>
                <a:ea typeface="Angsana New" charset="0"/>
                <a:cs typeface="Angsana New" charset="0"/>
              </a:rPr>
              <a:t>提出的，表示数据的协方差距离。它是一种有效的计算两个未知样本集的相似度的方法。与</a:t>
            </a:r>
            <a:r>
              <a:rPr kumimoji="1" lang="zh-CN" altLang="en-US" sz="1200" b="0" i="0" u="none" strike="noStrike" kern="1200" dirty="0" smtClean="0">
                <a:solidFill>
                  <a:schemeClr val="tx1"/>
                </a:solidFill>
                <a:effectLst/>
                <a:latin typeface="Times New Roman" charset="0"/>
                <a:ea typeface="Angsana New" charset="0"/>
                <a:cs typeface="Angsana New" charset="0"/>
                <a:hlinkClick r:id="rId3"/>
              </a:rPr>
              <a:t>欧氏距离</a:t>
            </a:r>
            <a:r>
              <a:rPr kumimoji="1" lang="zh-CN" altLang="en-US" sz="1200" b="0" i="0" kern="1200" dirty="0" smtClean="0">
                <a:solidFill>
                  <a:schemeClr val="tx1"/>
                </a:solidFill>
                <a:effectLst/>
                <a:latin typeface="Times New Roman" charset="0"/>
                <a:ea typeface="Angsana New" charset="0"/>
                <a:cs typeface="Angsana New" charset="0"/>
              </a:rPr>
              <a:t>不同的是，它考虑到各种特性之间的联系（例如：一条关于身高的信息会带来一条关于体重的信息，因为两者是有关联的），并且是尺度无关的</a:t>
            </a:r>
            <a:r>
              <a:rPr kumimoji="1" lang="en-US" altLang="zh-CN" sz="1200" b="0" i="0" kern="1200" dirty="0" smtClean="0">
                <a:solidFill>
                  <a:schemeClr val="tx1"/>
                </a:solidFill>
                <a:effectLst/>
                <a:latin typeface="Times New Roman" charset="0"/>
                <a:ea typeface="Angsana New" charset="0"/>
                <a:cs typeface="Angsana New" charset="0"/>
              </a:rPr>
              <a:t>(scale-invariant)</a:t>
            </a:r>
            <a:r>
              <a:rPr kumimoji="1" lang="zh-CN" altLang="en-US" sz="1200" b="0" i="0" kern="1200" dirty="0" smtClean="0">
                <a:solidFill>
                  <a:schemeClr val="tx1"/>
                </a:solidFill>
                <a:effectLst/>
                <a:latin typeface="Times New Roman" charset="0"/>
                <a:ea typeface="Angsana New" charset="0"/>
                <a:cs typeface="Angsana New" charset="0"/>
              </a:rPr>
              <a:t>，即独立于测量尺度。对于一个均值为</a:t>
            </a:r>
            <a:r>
              <a:rPr kumimoji="1" lang="en-US" altLang="zh-CN" sz="1200" b="0" i="0" kern="1200" dirty="0" err="1" smtClean="0">
                <a:solidFill>
                  <a:schemeClr val="tx1"/>
                </a:solidFill>
                <a:effectLst/>
                <a:latin typeface="Times New Roman" charset="0"/>
                <a:ea typeface="Angsana New" charset="0"/>
                <a:cs typeface="Angsana New" charset="0"/>
              </a:rPr>
              <a:t>μ</a:t>
            </a:r>
            <a:r>
              <a:rPr kumimoji="1" lang="zh-CN" altLang="en-US" sz="1200" b="0" i="0" kern="1200" dirty="0" smtClean="0">
                <a:solidFill>
                  <a:schemeClr val="tx1"/>
                </a:solidFill>
                <a:effectLst/>
                <a:latin typeface="Times New Roman" charset="0"/>
                <a:ea typeface="Angsana New" charset="0"/>
                <a:cs typeface="Angsana New" charset="0"/>
              </a:rPr>
              <a:t>，</a:t>
            </a:r>
            <a:r>
              <a:rPr kumimoji="1" lang="zh-CN" altLang="en-US" sz="1200" b="0" i="0" u="none" strike="noStrike" kern="1200" dirty="0" smtClean="0">
                <a:solidFill>
                  <a:schemeClr val="tx1"/>
                </a:solidFill>
                <a:effectLst/>
                <a:latin typeface="Times New Roman" charset="0"/>
                <a:ea typeface="Angsana New" charset="0"/>
                <a:cs typeface="Angsana New" charset="0"/>
                <a:hlinkClick r:id="rId4"/>
              </a:rPr>
              <a:t>协方差矩阵</a:t>
            </a:r>
            <a:r>
              <a:rPr kumimoji="1" lang="zh-CN" altLang="en-US" sz="1200" b="0" i="0" kern="1200" dirty="0" smtClean="0">
                <a:solidFill>
                  <a:schemeClr val="tx1"/>
                </a:solidFill>
                <a:effectLst/>
                <a:latin typeface="Times New Roman" charset="0"/>
                <a:ea typeface="Angsana New" charset="0"/>
                <a:cs typeface="Angsana New" charset="0"/>
              </a:rPr>
              <a:t>为</a:t>
            </a:r>
            <a:r>
              <a:rPr kumimoji="1" lang="en-US" altLang="zh-CN" sz="1200" b="0" i="0" kern="1200" dirty="0" err="1" smtClean="0">
                <a:solidFill>
                  <a:schemeClr val="tx1"/>
                </a:solidFill>
                <a:effectLst/>
                <a:latin typeface="Times New Roman" charset="0"/>
                <a:ea typeface="Angsana New" charset="0"/>
                <a:cs typeface="Angsana New" charset="0"/>
              </a:rPr>
              <a:t>Σ</a:t>
            </a:r>
            <a:r>
              <a:rPr kumimoji="1" lang="zh-CN" altLang="en-US" sz="1200" b="0" i="0" kern="1200" dirty="0" smtClean="0">
                <a:solidFill>
                  <a:schemeClr val="tx1"/>
                </a:solidFill>
                <a:effectLst/>
                <a:latin typeface="Times New Roman" charset="0"/>
                <a:ea typeface="Angsana New" charset="0"/>
                <a:cs typeface="Angsana New" charset="0"/>
              </a:rPr>
              <a:t>的多变量向量，其马氏距离为</a:t>
            </a:r>
            <a:r>
              <a:rPr kumimoji="1" lang="en-US" altLang="zh-CN" sz="1200" b="0" i="0" kern="1200" dirty="0" err="1" smtClean="0">
                <a:solidFill>
                  <a:schemeClr val="tx1"/>
                </a:solidFill>
                <a:effectLst/>
                <a:latin typeface="Times New Roman" charset="0"/>
                <a:ea typeface="Angsana New" charset="0"/>
                <a:cs typeface="Angsana New" charset="0"/>
              </a:rPr>
              <a:t>sqrt</a:t>
            </a:r>
            <a:r>
              <a:rPr kumimoji="1" lang="en-US" altLang="zh-CN" sz="1200" b="0" i="0" kern="1200" dirty="0" smtClean="0">
                <a:solidFill>
                  <a:schemeClr val="tx1"/>
                </a:solidFill>
                <a:effectLst/>
                <a:latin typeface="Times New Roman" charset="0"/>
                <a:ea typeface="Angsana New" charset="0"/>
                <a:cs typeface="Angsana New" charset="0"/>
              </a:rPr>
              <a:t>( (x-</a:t>
            </a:r>
            <a:r>
              <a:rPr kumimoji="1" lang="en-US" altLang="zh-CN" sz="1200" b="0" i="0" kern="1200" dirty="0" err="1" smtClean="0">
                <a:solidFill>
                  <a:schemeClr val="tx1"/>
                </a:solidFill>
                <a:effectLst/>
                <a:latin typeface="Times New Roman" charset="0"/>
                <a:ea typeface="Angsana New" charset="0"/>
                <a:cs typeface="Angsana New" charset="0"/>
              </a:rPr>
              <a:t>μ</a:t>
            </a:r>
            <a:r>
              <a:rPr kumimoji="1" lang="en-US" altLang="zh-CN" sz="1200" b="0" i="0" kern="1200" dirty="0" smtClean="0">
                <a:solidFill>
                  <a:schemeClr val="tx1"/>
                </a:solidFill>
                <a:effectLst/>
                <a:latin typeface="Times New Roman" charset="0"/>
                <a:ea typeface="Angsana New" charset="0"/>
                <a:cs typeface="Angsana New" charset="0"/>
              </a:rPr>
              <a:t>)'</a:t>
            </a:r>
            <a:r>
              <a:rPr kumimoji="1" lang="en-US" altLang="zh-CN" sz="1200" b="0" i="0" kern="1200" dirty="0" err="1" smtClean="0">
                <a:solidFill>
                  <a:schemeClr val="tx1"/>
                </a:solidFill>
                <a:effectLst/>
                <a:latin typeface="Times New Roman" charset="0"/>
                <a:ea typeface="Angsana New" charset="0"/>
                <a:cs typeface="Angsana New" charset="0"/>
              </a:rPr>
              <a:t>Σ</a:t>
            </a:r>
            <a:r>
              <a:rPr kumimoji="1" lang="en-US" altLang="zh-CN" sz="1200" b="0" i="0" kern="1200" dirty="0" smtClean="0">
                <a:solidFill>
                  <a:schemeClr val="tx1"/>
                </a:solidFill>
                <a:effectLst/>
                <a:latin typeface="Times New Roman" charset="0"/>
                <a:ea typeface="Angsana New" charset="0"/>
                <a:cs typeface="Angsana New" charset="0"/>
              </a:rPr>
              <a:t>^(-1)(x-</a:t>
            </a:r>
            <a:r>
              <a:rPr kumimoji="1" lang="en-US" altLang="zh-CN" sz="1200" b="0" i="0" kern="1200" dirty="0" err="1" smtClean="0">
                <a:solidFill>
                  <a:schemeClr val="tx1"/>
                </a:solidFill>
                <a:effectLst/>
                <a:latin typeface="Times New Roman" charset="0"/>
                <a:ea typeface="Angsana New" charset="0"/>
                <a:cs typeface="Angsana New" charset="0"/>
              </a:rPr>
              <a:t>μ</a:t>
            </a:r>
            <a:r>
              <a:rPr kumimoji="1" lang="en-US" altLang="zh-CN" sz="1200" b="0" i="0" kern="1200" dirty="0" smtClean="0">
                <a:solidFill>
                  <a:schemeClr val="tx1"/>
                </a:solidFill>
                <a:effectLst/>
                <a:latin typeface="Times New Roman" charset="0"/>
                <a:ea typeface="Angsana New" charset="0"/>
                <a:cs typeface="Angsana New" charset="0"/>
              </a:rPr>
              <a:t>) )</a:t>
            </a:r>
            <a:r>
              <a:rPr kumimoji="1" lang="zh-CN" altLang="en-US" sz="1200" b="0" i="0" kern="1200" dirty="0" smtClean="0">
                <a:solidFill>
                  <a:schemeClr val="tx1"/>
                </a:solidFill>
                <a:effectLst/>
                <a:latin typeface="Times New Roman" charset="0"/>
                <a:ea typeface="Angsana New" charset="0"/>
                <a:cs typeface="Angsana New" charset="0"/>
              </a:rPr>
              <a:t>。</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74</a:t>
            </a:fld>
            <a:endParaRPr lang="th-TH">
              <a:ea typeface="Angsana New" charset="0"/>
              <a:cs typeface="Angsana New" charset="0"/>
            </a:endParaRPr>
          </a:p>
        </p:txBody>
      </p:sp>
    </p:spTree>
    <p:extLst>
      <p:ext uri="{BB962C8B-B14F-4D97-AF65-F5344CB8AC3E}">
        <p14:creationId xmlns:p14="http://schemas.microsoft.com/office/powerpoint/2010/main" val="264292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zh-CN" altLang="en-US"/>
              <a:t>Department of Computer Engineering, CMU</a:t>
            </a:r>
            <a:endParaRPr lang="th-TH">
              <a:ea typeface="Angsana New" charset="0"/>
              <a:cs typeface="Angsana New" charset="0"/>
            </a:endParaRPr>
          </a:p>
        </p:txBody>
      </p:sp>
      <p:sp>
        <p:nvSpPr>
          <p:cNvPr id="5" name="Rectangle 7"/>
          <p:cNvSpPr>
            <a:spLocks noGrp="1" noChangeArrowheads="1"/>
          </p:cNvSpPr>
          <p:nvPr>
            <p:ph type="sldNum" sz="quarter" idx="5"/>
          </p:nvPr>
        </p:nvSpPr>
        <p:spPr>
          <a:ln/>
        </p:spPr>
        <p:txBody>
          <a:bodyPr/>
          <a:lstStyle/>
          <a:p>
            <a:fld id="{544FF00B-FF39-8F45-8843-29B5BC7D2DAB}" type="slidenum">
              <a:rPr lang="zh-CN" altLang="en-US"/>
              <a:pPr/>
              <a:t>7</a:t>
            </a:fld>
            <a:endParaRPr lang="th-TH">
              <a:ea typeface="Angsana New" charset="0"/>
              <a:cs typeface="Angsana New" charset="0"/>
            </a:endParaRPr>
          </a:p>
        </p:txBody>
      </p:sp>
      <p:sp>
        <p:nvSpPr>
          <p:cNvPr id="14745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74563" name="Rectangle 3"/>
          <p:cNvSpPr>
            <a:spLocks noGrp="1" noChangeArrowheads="1"/>
          </p:cNvSpPr>
          <p:nvPr>
            <p:ph type="body" idx="1"/>
          </p:nvPr>
        </p:nvSpPr>
        <p:spPr/>
        <p:txBody>
          <a:bodyPr/>
          <a:lstStyle/>
          <a:p>
            <a:r>
              <a:rPr lang="en-US" altLang="zh-CN" dirty="0" smtClean="0">
                <a:ea typeface="宋体" charset="0"/>
                <a:cs typeface="宋体" charset="0"/>
              </a:rPr>
              <a:t>Secondary</a:t>
            </a:r>
            <a:r>
              <a:rPr lang="zh-CN" altLang="en-US" baseline="0" dirty="0" smtClean="0">
                <a:ea typeface="宋体" charset="0"/>
                <a:cs typeface="宋体" charset="0"/>
              </a:rPr>
              <a:t> 混合色</a:t>
            </a:r>
            <a:endParaRPr lang="en-US" altLang="zh-CN" dirty="0" smtClean="0">
              <a:ea typeface="宋体" charset="0"/>
              <a:cs typeface="宋体" charset="0"/>
            </a:endParaRPr>
          </a:p>
          <a:p>
            <a:endParaRPr lang="en-US" altLang="zh-CN" dirty="0" smtClean="0">
              <a:ea typeface="宋体" charset="0"/>
              <a:cs typeface="宋体" charset="0"/>
            </a:endParaRPr>
          </a:p>
          <a:p>
            <a:r>
              <a:rPr lang="en-US" altLang="zh-CN" dirty="0" smtClean="0">
                <a:ea typeface="宋体" charset="0"/>
                <a:cs typeface="宋体" charset="0"/>
              </a:rPr>
              <a:t>Pigment </a:t>
            </a:r>
            <a:r>
              <a:rPr lang="zh-CN" altLang="en-US" dirty="0" smtClean="0">
                <a:ea typeface="宋体" charset="0"/>
                <a:cs typeface="宋体" charset="0"/>
              </a:rPr>
              <a:t> </a:t>
            </a:r>
            <a:r>
              <a:rPr lang="zh-CN" altLang="en-US" dirty="0">
                <a:ea typeface="宋体" charset="0"/>
                <a:cs typeface="宋体" charset="0"/>
              </a:rPr>
              <a:t>颜料 </a:t>
            </a:r>
            <a:r>
              <a:rPr lang="en-US" altLang="zh-CN" dirty="0">
                <a:ea typeface="宋体" charset="0"/>
                <a:cs typeface="宋体" charset="0"/>
              </a:rPr>
              <a:t>(</a:t>
            </a:r>
            <a:r>
              <a:rPr lang="zh-CN" dirty="0">
                <a:ea typeface="宋体" charset="0"/>
                <a:cs typeface="宋体" charset="0"/>
              </a:rPr>
              <a:t>colorant</a:t>
            </a:r>
            <a:r>
              <a:rPr lang="zh-CN" altLang="en-US" dirty="0">
                <a:ea typeface="宋体" charset="0"/>
                <a:cs typeface="宋体" charset="0"/>
              </a:rPr>
              <a:t>, 着色剂</a:t>
            </a:r>
            <a:r>
              <a:rPr lang="en-US" altLang="zh-CN" dirty="0">
                <a:ea typeface="宋体" charset="0"/>
                <a:cs typeface="宋体" charset="0"/>
              </a:rP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zh-CN" altLang="en-US"/>
              <a:t>Department of Computer Engineering, CMU</a:t>
            </a:r>
            <a:endParaRPr lang="th-TH">
              <a:ea typeface="Angsana New" charset="0"/>
              <a:cs typeface="Angsana New" charset="0"/>
            </a:endParaRPr>
          </a:p>
        </p:txBody>
      </p:sp>
      <p:sp>
        <p:nvSpPr>
          <p:cNvPr id="5" name="Rectangle 7"/>
          <p:cNvSpPr>
            <a:spLocks noGrp="1" noChangeArrowheads="1"/>
          </p:cNvSpPr>
          <p:nvPr>
            <p:ph type="sldNum" sz="quarter" idx="5"/>
          </p:nvPr>
        </p:nvSpPr>
        <p:spPr>
          <a:ln/>
        </p:spPr>
        <p:txBody>
          <a:bodyPr/>
          <a:lstStyle/>
          <a:p>
            <a:fld id="{B98D0C9A-0F4A-254A-AF97-CBA94F42DC85}" type="slidenum">
              <a:rPr lang="zh-CN" altLang="en-US"/>
              <a:pPr/>
              <a:t>8</a:t>
            </a:fld>
            <a:endParaRPr lang="th-TH">
              <a:ea typeface="Angsana New" charset="0"/>
              <a:cs typeface="Angsana New" charset="0"/>
            </a:endParaRPr>
          </a:p>
        </p:txBody>
      </p:sp>
      <p:sp>
        <p:nvSpPr>
          <p:cNvPr id="15554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555459" name="Rectangle 3"/>
          <p:cNvSpPr>
            <a:spLocks noGrp="1" noChangeArrowheads="1"/>
          </p:cNvSpPr>
          <p:nvPr>
            <p:ph type="body" idx="1"/>
          </p:nvPr>
        </p:nvSpPr>
        <p:spPr/>
        <p:txBody>
          <a:bodyPr/>
          <a:lstStyle/>
          <a:p>
            <a:r>
              <a:rPr kumimoji="0" lang="zh-CN" altLang="en-US" dirty="0">
                <a:ea typeface="宋体" charset="0"/>
                <a:cs typeface="宋体" charset="0"/>
              </a:rPr>
              <a:t>色调</a:t>
            </a:r>
            <a:r>
              <a:rPr kumimoji="0" lang="en-US" altLang="zh-CN" dirty="0">
                <a:ea typeface="宋体" charset="0"/>
                <a:cs typeface="宋体" charset="0"/>
              </a:rPr>
              <a:t>(Hue), saturation(</a:t>
            </a:r>
            <a:r>
              <a:rPr kumimoji="0" lang="zh-CN" altLang="en-US" dirty="0">
                <a:ea typeface="宋体" charset="0"/>
                <a:cs typeface="宋体" charset="0"/>
              </a:rPr>
              <a:t>饱和度</a:t>
            </a:r>
            <a:r>
              <a:rPr kumimoji="0" lang="en-US" altLang="zh-CN" dirty="0">
                <a:ea typeface="宋体" charset="0"/>
                <a:cs typeface="宋体" charset="0"/>
              </a:rPr>
              <a:t>), brightness(</a:t>
            </a:r>
            <a:r>
              <a:rPr kumimoji="0" lang="zh-CN" altLang="en-US" dirty="0">
                <a:ea typeface="宋体" charset="0"/>
                <a:cs typeface="宋体" charset="0"/>
              </a:rPr>
              <a:t>亮度</a:t>
            </a:r>
            <a:r>
              <a:rPr kumimoji="0" lang="en-US" altLang="zh-CN" dirty="0">
                <a:ea typeface="宋体" charset="0"/>
                <a:cs typeface="宋体" charset="0"/>
              </a:rPr>
              <a:t>), </a:t>
            </a:r>
            <a:r>
              <a:rPr kumimoji="0" lang="en-US" altLang="zh-CN" dirty="0" err="1">
                <a:solidFill>
                  <a:schemeClr val="tx2"/>
                </a:solidFill>
                <a:ea typeface="宋体" charset="0"/>
                <a:cs typeface="宋体" charset="0"/>
              </a:rPr>
              <a:t>Tristimulus</a:t>
            </a:r>
            <a:r>
              <a:rPr kumimoji="0" lang="en-US" altLang="zh-CN" dirty="0">
                <a:solidFill>
                  <a:schemeClr val="tx2"/>
                </a:solidFill>
                <a:ea typeface="宋体" charset="0"/>
                <a:cs typeface="宋体" charset="0"/>
              </a:rPr>
              <a:t> value(</a:t>
            </a:r>
            <a:r>
              <a:rPr kumimoji="0" lang="zh-CN" altLang="en-US" dirty="0">
                <a:ea typeface="宋体" charset="0"/>
                <a:cs typeface="宋体" charset="0"/>
              </a:rPr>
              <a:t>三色激励值</a:t>
            </a:r>
            <a:r>
              <a:rPr kumimoji="0" lang="en-US" altLang="zh-CN" dirty="0">
                <a:ea typeface="宋体" charset="0"/>
                <a:cs typeface="宋体" charset="0"/>
              </a:rPr>
              <a:t>)</a:t>
            </a:r>
            <a:r>
              <a:rPr kumimoji="0" lang="en-US" altLang="zh-CN" dirty="0">
                <a:solidFill>
                  <a:schemeClr val="tx2"/>
                </a:solidFill>
                <a:ea typeface="宋体" charset="0"/>
                <a:cs typeface="宋体" charset="0"/>
              </a:rPr>
              <a:t>:</a:t>
            </a:r>
            <a:r>
              <a:rPr kumimoji="0" lang="en-US" altLang="zh-CN" dirty="0">
                <a:ea typeface="宋体" charset="0"/>
                <a:cs typeface="宋体" charset="0"/>
              </a:rPr>
              <a:t> </a:t>
            </a:r>
            <a:endParaRPr kumimoji="0" lang="en-US" altLang="zh-CN" dirty="0" smtClean="0">
              <a:ea typeface="宋体" charset="0"/>
              <a:cs typeface="宋体" charset="0"/>
            </a:endParaRPr>
          </a:p>
          <a:p>
            <a:endParaRPr kumimoji="0" lang="en-US" altLang="zh-CN" dirty="0" smtClean="0">
              <a:ea typeface="宋体" charset="0"/>
              <a:cs typeface="宋体" charset="0"/>
            </a:endParaRPr>
          </a:p>
          <a:p>
            <a:endParaRPr kumimoji="0" lang="en-US" altLang="zh-CN" dirty="0" smtClean="0">
              <a:ea typeface="宋体" charset="0"/>
              <a:cs typeface="宋体" charset="0"/>
            </a:endParaRPr>
          </a:p>
          <a:p>
            <a:r>
              <a:rPr kumimoji="1" lang="en-US" sz="1200" b="0" i="0" kern="1200" dirty="0" smtClean="0">
                <a:solidFill>
                  <a:schemeClr val="tx1"/>
                </a:solidFill>
                <a:effectLst/>
                <a:latin typeface="Times New Roman" charset="0"/>
                <a:ea typeface="Angsana New" charset="0"/>
                <a:cs typeface="Angsana New" charset="0"/>
              </a:rPr>
              <a:t>Chromaticity</a:t>
            </a:r>
            <a:r>
              <a:rPr kumimoji="1" lang="zh-CN" altLang="en-US" sz="1200" b="0" i="0" kern="1200" dirty="0" smtClean="0">
                <a:solidFill>
                  <a:schemeClr val="tx1"/>
                </a:solidFill>
                <a:effectLst/>
                <a:latin typeface="Times New Roman" charset="0"/>
                <a:ea typeface="Angsana New" charset="0"/>
                <a:cs typeface="Angsana New" charset="0"/>
              </a:rPr>
              <a:t> 显色性（饱和度加色调）</a:t>
            </a:r>
            <a:endParaRPr kumimoji="1" lang="en-US" altLang="zh-CN" sz="1200" b="0" i="0" kern="1200" dirty="0" smtClean="0">
              <a:solidFill>
                <a:schemeClr val="tx1"/>
              </a:solidFill>
              <a:effectLst/>
              <a:latin typeface="Times New Roman" charset="0"/>
              <a:ea typeface="Angsana New" charset="0"/>
              <a:cs typeface="Angsana New" charset="0"/>
            </a:endParaRPr>
          </a:p>
          <a:p>
            <a:endParaRPr kumimoji="1" lang="en-US" altLang="zh-CN" sz="1200" b="0" i="0" kern="1200" dirty="0" smtClean="0">
              <a:solidFill>
                <a:schemeClr val="tx1"/>
              </a:solidFill>
              <a:effectLst/>
              <a:latin typeface="Times New Roman" charset="0"/>
              <a:ea typeface="Angsana New" charset="0"/>
              <a:cs typeface="Angsana New" charset="0"/>
            </a:endParaRPr>
          </a:p>
          <a:p>
            <a:r>
              <a:rPr kumimoji="1" lang="zh-CN" altLang="en-US" sz="1200" b="0" i="0" kern="1200" dirty="0" smtClean="0">
                <a:solidFill>
                  <a:schemeClr val="tx1"/>
                </a:solidFill>
                <a:effectLst/>
                <a:latin typeface="Times New Roman" charset="0"/>
                <a:ea typeface="Angsana New" charset="0"/>
                <a:cs typeface="Angsana New" charset="0"/>
              </a:rPr>
              <a:t>所以，颜色就是亮度加显色性</a:t>
            </a:r>
            <a:endParaRPr kumimoji="0" lang="zh-CN" altLang="en-US" dirty="0">
              <a:ea typeface="宋体" charset="0"/>
              <a:cs typeface="宋体"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solidFill>
                  <a:schemeClr val="tx2"/>
                </a:solidFill>
                <a:latin typeface="Times New Roman" charset="0"/>
                <a:ea typeface="华文新魏" charset="0"/>
                <a:cs typeface="Times New Roman" charset="0"/>
              </a:rPr>
              <a:t>这是一种颜色的描述方式，三色系数（理论上任何一个颜色可以由三个颜色的比例决定，即，任何三个颜色围成的三角区域内的任何一个点都可以三个点表达）</a:t>
            </a:r>
            <a:endParaRPr lang="en-US" altLang="zh-CN" dirty="0" smtClean="0">
              <a:solidFill>
                <a:schemeClr val="tx2"/>
              </a:solidFill>
              <a:latin typeface="Times New Roman" charset="0"/>
              <a:ea typeface="华文新魏" charset="0"/>
              <a:cs typeface="Times New Roman"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solidFill>
                <a:schemeClr val="tx2"/>
              </a:solidFill>
              <a:latin typeface="Times New Roman" charset="0"/>
              <a:ea typeface="华文新魏" charset="0"/>
              <a:cs typeface="Times New Roman"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solidFill>
                  <a:schemeClr val="tx2"/>
                </a:solidFill>
                <a:latin typeface="Times New Roman" charset="0"/>
                <a:ea typeface="华文新魏" charset="0"/>
                <a:cs typeface="Times New Roman" charset="0"/>
              </a:rPr>
              <a:t>CIE</a:t>
            </a:r>
            <a:r>
              <a:rPr lang="zh-CN" altLang="en-US" dirty="0" smtClean="0">
                <a:solidFill>
                  <a:schemeClr val="tx2"/>
                </a:solidFill>
                <a:latin typeface="Times New Roman" charset="0"/>
                <a:ea typeface="华文新魏" charset="0"/>
                <a:cs typeface="Times New Roman" charset="0"/>
              </a:rPr>
              <a:t>的色度图，可以通过</a:t>
            </a:r>
            <a:r>
              <a:rPr lang="en-US" altLang="zh-CN" dirty="0" smtClean="0">
                <a:solidFill>
                  <a:schemeClr val="tx2"/>
                </a:solidFill>
                <a:latin typeface="Times New Roman" charset="0"/>
                <a:ea typeface="华文新魏" charset="0"/>
                <a:cs typeface="Times New Roman" charset="0"/>
              </a:rPr>
              <a:t>x</a:t>
            </a:r>
            <a:r>
              <a:rPr lang="zh-CN" altLang="en-US" dirty="0" smtClean="0">
                <a:solidFill>
                  <a:schemeClr val="tx2"/>
                </a:solidFill>
                <a:latin typeface="Times New Roman" charset="0"/>
                <a:ea typeface="华文新魏" charset="0"/>
                <a:cs typeface="Times New Roman" charset="0"/>
              </a:rPr>
              <a:t>，</a:t>
            </a:r>
            <a:r>
              <a:rPr lang="en-US" altLang="zh-CN" dirty="0" smtClean="0">
                <a:solidFill>
                  <a:schemeClr val="tx2"/>
                </a:solidFill>
                <a:latin typeface="Times New Roman" charset="0"/>
                <a:ea typeface="华文新魏" charset="0"/>
                <a:cs typeface="Times New Roman" charset="0"/>
              </a:rPr>
              <a:t>y</a:t>
            </a:r>
            <a:r>
              <a:rPr lang="zh-CN" altLang="en-US" dirty="0" smtClean="0">
                <a:solidFill>
                  <a:schemeClr val="tx2"/>
                </a:solidFill>
                <a:latin typeface="Times New Roman" charset="0"/>
                <a:ea typeface="华文新魏" charset="0"/>
                <a:cs typeface="Times New Roman" charset="0"/>
              </a:rPr>
              <a:t>的比例组合描述一种颜色（</a:t>
            </a:r>
            <a:r>
              <a:rPr lang="en-US" altLang="zh-CN" dirty="0" smtClean="0">
                <a:solidFill>
                  <a:schemeClr val="tx2"/>
                </a:solidFill>
                <a:latin typeface="Times New Roman" charset="0"/>
                <a:ea typeface="华文新魏" charset="0"/>
                <a:cs typeface="Times New Roman" charset="0"/>
              </a:rPr>
              <a:t>z</a:t>
            </a:r>
            <a:r>
              <a:rPr lang="zh-CN" altLang="en-US" dirty="0" smtClean="0">
                <a:solidFill>
                  <a:schemeClr val="tx2"/>
                </a:solidFill>
                <a:latin typeface="Times New Roman" charset="0"/>
                <a:ea typeface="华文新魏" charset="0"/>
                <a:cs typeface="Times New Roman" charset="0"/>
              </a:rPr>
              <a:t>也可得到）</a:t>
            </a:r>
            <a:endParaRPr lang="en-US" altLang="zh-CN" dirty="0" smtClean="0">
              <a:solidFill>
                <a:schemeClr val="tx2"/>
              </a:solidFill>
              <a:latin typeface="Times New Roman" charset="0"/>
              <a:ea typeface="华文新魏" charset="0"/>
              <a:cs typeface="Times New Roman"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solidFill>
                <a:schemeClr val="tx2"/>
              </a:solidFill>
              <a:latin typeface="Times New Roman" charset="0"/>
              <a:ea typeface="华文新魏" charset="0"/>
              <a:cs typeface="Times New Roman"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solidFill>
                  <a:schemeClr val="tx2"/>
                </a:solidFill>
                <a:latin typeface="Times New Roman" charset="0"/>
                <a:ea typeface="华文新魏" charset="0"/>
                <a:cs typeface="Times New Roman" charset="0"/>
              </a:rPr>
              <a:t>舌状图的边缘是纯色（高饱和度），也表示了波长。越离开边界往中心靠近，越多白色加入，饱和度越低。</a:t>
            </a:r>
            <a:endParaRPr lang="en-US" altLang="zh-CN" dirty="0" smtClean="0">
              <a:solidFill>
                <a:schemeClr val="tx2"/>
              </a:solidFill>
              <a:latin typeface="Times New Roman" charset="0"/>
              <a:ea typeface="华文新魏" charset="0"/>
              <a:cs typeface="Times New Roman"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solidFill>
                <a:schemeClr val="tx2"/>
              </a:solidFill>
              <a:latin typeface="Times New Roman" charset="0"/>
              <a:ea typeface="华文新魏" charset="0"/>
              <a:cs typeface="Times New Roman" charset="0"/>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dirty="0" smtClean="0">
              <a:solidFill>
                <a:schemeClr val="tx2"/>
              </a:solidFill>
              <a:latin typeface="Times New Roman" charset="0"/>
              <a:ea typeface="华文新魏" charset="0"/>
              <a:cs typeface="Times New Roman" charset="0"/>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solidFill>
                  <a:schemeClr val="tx2"/>
                </a:solidFill>
                <a:latin typeface="Times New Roman" charset="0"/>
                <a:ea typeface="华文新魏" charset="0"/>
                <a:cs typeface="Times New Roman" charset="0"/>
              </a:rPr>
              <a:t>Trichromatic coefficients</a:t>
            </a:r>
            <a:endParaRPr lang="en-US" altLang="zh-CN" dirty="0" smtClean="0">
              <a:latin typeface="Times New Roman" charset="0"/>
              <a:ea typeface="华文新魏" charset="0"/>
              <a:cs typeface="Times New Roman" charset="0"/>
            </a:endParaRPr>
          </a:p>
          <a:p>
            <a:r>
              <a:rPr lang="zh-CN" altLang="en-US" dirty="0" smtClean="0"/>
              <a:t>三色系数</a:t>
            </a:r>
            <a:endParaRPr lang="en-US" altLang="zh-CN" dirty="0" smtClean="0"/>
          </a:p>
          <a:p>
            <a:endParaRPr lang="en-US" dirty="0" smtClean="0"/>
          </a:p>
          <a:p>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9</a:t>
            </a:fld>
            <a:endParaRPr lang="th-TH">
              <a:ea typeface="Angsana New" charset="0"/>
              <a:cs typeface="Angsana New" charset="0"/>
            </a:endParaRPr>
          </a:p>
        </p:txBody>
      </p:sp>
    </p:spTree>
    <p:extLst>
      <p:ext uri="{BB962C8B-B14F-4D97-AF65-F5344CB8AC3E}">
        <p14:creationId xmlns:p14="http://schemas.microsoft.com/office/powerpoint/2010/main" val="648034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zh-CN" altLang="en-US"/>
              <a:t>Department of Computer Engineering, CMU</a:t>
            </a:r>
            <a:endParaRPr lang="th-TH">
              <a:ea typeface="Angsana New" charset="0"/>
              <a:cs typeface="Angsana New" charset="0"/>
            </a:endParaRPr>
          </a:p>
        </p:txBody>
      </p:sp>
      <p:sp>
        <p:nvSpPr>
          <p:cNvPr id="5" name="Rectangle 7"/>
          <p:cNvSpPr>
            <a:spLocks noGrp="1" noChangeArrowheads="1"/>
          </p:cNvSpPr>
          <p:nvPr>
            <p:ph type="sldNum" sz="quarter" idx="5"/>
          </p:nvPr>
        </p:nvSpPr>
        <p:spPr>
          <a:ln/>
        </p:spPr>
        <p:txBody>
          <a:bodyPr/>
          <a:lstStyle/>
          <a:p>
            <a:fld id="{F75E4898-17D9-D64B-BE6E-1B7963A3997C}" type="slidenum">
              <a:rPr lang="zh-CN" altLang="en-US"/>
              <a:pPr/>
              <a:t>10</a:t>
            </a:fld>
            <a:endParaRPr lang="th-TH">
              <a:ea typeface="Angsana New" charset="0"/>
              <a:cs typeface="Angsana New" charset="0"/>
            </a:endParaRPr>
          </a:p>
        </p:txBody>
      </p:sp>
      <p:sp>
        <p:nvSpPr>
          <p:cNvPr id="15564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556483" name="Rectangle 3"/>
          <p:cNvSpPr>
            <a:spLocks noGrp="1" noChangeArrowheads="1"/>
          </p:cNvSpPr>
          <p:nvPr>
            <p:ph type="body" idx="1"/>
          </p:nvPr>
        </p:nvSpPr>
        <p:spPr/>
        <p:txBody>
          <a:bodyPr/>
          <a:lstStyle/>
          <a:p>
            <a:r>
              <a:rPr kumimoji="0" lang="en-US" altLang="zh-CN" dirty="0">
                <a:solidFill>
                  <a:schemeClr val="tx2"/>
                </a:solidFill>
                <a:ea typeface="宋体" charset="0"/>
                <a:cs typeface="宋体" charset="0"/>
              </a:rPr>
              <a:t>Color gamut (</a:t>
            </a:r>
            <a:r>
              <a:rPr kumimoji="0" lang="zh-CN" altLang="en-US" dirty="0">
                <a:solidFill>
                  <a:schemeClr val="tx2"/>
                </a:solidFill>
                <a:ea typeface="宋体" charset="0"/>
                <a:cs typeface="宋体" charset="0"/>
              </a:rPr>
              <a:t>域）</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左图：各个顶点的含义；白、黑点，连线</a:t>
            </a:r>
            <a:endParaRPr lang="en-US" altLang="zh-CN" dirty="0" smtClean="0"/>
          </a:p>
          <a:p>
            <a:endParaRPr lang="en-US" dirty="0" smtClean="0"/>
          </a:p>
          <a:p>
            <a:r>
              <a:rPr lang="zh-CN" altLang="en-US" dirty="0" smtClean="0"/>
              <a:t>右图是做图案填充后的立方体</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15</a:t>
            </a:fld>
            <a:endParaRPr lang="th-TH">
              <a:ea typeface="Angsana New" charset="0"/>
              <a:cs typeface="Angsana New" charset="0"/>
            </a:endParaRPr>
          </a:p>
        </p:txBody>
      </p:sp>
    </p:spTree>
    <p:extLst>
      <p:ext uri="{BB962C8B-B14F-4D97-AF65-F5344CB8AC3E}">
        <p14:creationId xmlns:p14="http://schemas.microsoft.com/office/powerpoint/2010/main" val="179563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做一个立方体的截面可以很好的观察立方体的内部</a:t>
            </a:r>
            <a:endParaRPr lang="en-US" altLang="zh-CN" dirty="0" smtClean="0"/>
          </a:p>
          <a:p>
            <a:r>
              <a:rPr lang="zh-CN" altLang="en-US" dirty="0" smtClean="0"/>
              <a:t>上组图为</a:t>
            </a:r>
            <a:r>
              <a:rPr lang="en-US" altLang="zh-CN" dirty="0" smtClean="0"/>
              <a:t>R=127</a:t>
            </a:r>
            <a:r>
              <a:rPr lang="zh-CN" altLang="en-US" dirty="0" smtClean="0"/>
              <a:t>的截面</a:t>
            </a:r>
            <a:endParaRPr lang="en-US" altLang="zh-CN" dirty="0" smtClean="0"/>
          </a:p>
          <a:p>
            <a:endParaRPr lang="en-US" dirty="0" smtClean="0"/>
          </a:p>
          <a:p>
            <a:r>
              <a:rPr lang="zh-CN" altLang="en-US" dirty="0" smtClean="0"/>
              <a:t>下图为三个隐藏面</a:t>
            </a:r>
            <a:endParaRPr lang="en-US" altLang="zh-CN" dirty="0" smtClean="0"/>
          </a:p>
          <a:p>
            <a:endParaRPr lang="en-US" dirty="0" smtClean="0"/>
          </a:p>
          <a:p>
            <a:r>
              <a:rPr lang="zh-CN" altLang="en-US" dirty="0" smtClean="0"/>
              <a:t>彩色图像的获取过程与上图相反：三个传感器，分别对</a:t>
            </a:r>
            <a:r>
              <a:rPr lang="en-US" altLang="zh-CN" dirty="0" smtClean="0"/>
              <a:t>RGB</a:t>
            </a:r>
            <a:r>
              <a:rPr lang="zh-CN" altLang="en-US" dirty="0" smtClean="0"/>
              <a:t>三个通道敏感。在显示时，如果是灰度图像，则是单独一个通道的图像，强度与获取的单通道的图像成比例。</a:t>
            </a:r>
            <a:endParaRPr lang="en-US" dirty="0"/>
          </a:p>
        </p:txBody>
      </p:sp>
      <p:sp>
        <p:nvSpPr>
          <p:cNvPr id="4" name="Header Placeholder 3"/>
          <p:cNvSpPr>
            <a:spLocks noGrp="1"/>
          </p:cNvSpPr>
          <p:nvPr>
            <p:ph type="hdr" sz="quarter" idx="10"/>
          </p:nvPr>
        </p:nvSpPr>
        <p:spPr/>
        <p:txBody>
          <a:bodyPr/>
          <a:lstStyle/>
          <a:p>
            <a:r>
              <a:rPr lang="zh-CN" altLang="en-US" smtClean="0"/>
              <a:t>Department of Computer Engineering, CMU</a:t>
            </a:r>
            <a:endParaRPr lang="th-TH">
              <a:ea typeface="Angsana New" charset="0"/>
              <a:cs typeface="Angsana New" charset="0"/>
            </a:endParaRPr>
          </a:p>
        </p:txBody>
      </p:sp>
      <p:sp>
        <p:nvSpPr>
          <p:cNvPr id="5" name="Slide Number Placeholder 4"/>
          <p:cNvSpPr>
            <a:spLocks noGrp="1"/>
          </p:cNvSpPr>
          <p:nvPr>
            <p:ph type="sldNum" sz="quarter" idx="11"/>
          </p:nvPr>
        </p:nvSpPr>
        <p:spPr/>
        <p:txBody>
          <a:bodyPr/>
          <a:lstStyle/>
          <a:p>
            <a:fld id="{97E0AE95-EFD0-6C4D-8034-31EAFFD3C2A5}" type="slidenum">
              <a:rPr lang="zh-CN" altLang="en-US" smtClean="0"/>
              <a:pPr/>
              <a:t>16</a:t>
            </a:fld>
            <a:endParaRPr lang="th-TH">
              <a:ea typeface="Angsana New" charset="0"/>
              <a:cs typeface="Angsana New" charset="0"/>
            </a:endParaRPr>
          </a:p>
        </p:txBody>
      </p:sp>
    </p:spTree>
    <p:extLst>
      <p:ext uri="{BB962C8B-B14F-4D97-AF65-F5344CB8AC3E}">
        <p14:creationId xmlns:p14="http://schemas.microsoft.com/office/powerpoint/2010/main" val="1758153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01442" name="Group 2"/>
          <p:cNvGrpSpPr>
            <a:grpSpLocks/>
          </p:cNvGrpSpPr>
          <p:nvPr/>
        </p:nvGrpSpPr>
        <p:grpSpPr bwMode="auto">
          <a:xfrm>
            <a:off x="0" y="2438400"/>
            <a:ext cx="9009063" cy="1052513"/>
            <a:chOff x="0" y="1536"/>
            <a:chExt cx="5675" cy="663"/>
          </a:xfrm>
        </p:grpSpPr>
        <p:grpSp>
          <p:nvGrpSpPr>
            <p:cNvPr id="701443" name="Group 3"/>
            <p:cNvGrpSpPr>
              <a:grpSpLocks/>
            </p:cNvGrpSpPr>
            <p:nvPr/>
          </p:nvGrpSpPr>
          <p:grpSpPr bwMode="auto">
            <a:xfrm>
              <a:off x="183" y="1604"/>
              <a:ext cx="448" cy="299"/>
              <a:chOff x="720" y="336"/>
              <a:chExt cx="624" cy="432"/>
            </a:xfrm>
          </p:grpSpPr>
          <p:sp>
            <p:nvSpPr>
              <p:cNvPr id="701444"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01445"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nvGrpSpPr>
            <p:cNvPr id="701446" name="Group 6"/>
            <p:cNvGrpSpPr>
              <a:grpSpLocks/>
            </p:cNvGrpSpPr>
            <p:nvPr/>
          </p:nvGrpSpPr>
          <p:grpSpPr bwMode="auto">
            <a:xfrm>
              <a:off x="261" y="1870"/>
              <a:ext cx="465" cy="299"/>
              <a:chOff x="912" y="2640"/>
              <a:chExt cx="672" cy="432"/>
            </a:xfrm>
          </p:grpSpPr>
          <p:sp>
            <p:nvSpPr>
              <p:cNvPr id="701447"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01448"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701449"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01450"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701451"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701452" name="Rectangle 12"/>
          <p:cNvSpPr>
            <a:spLocks noGrp="1" noChangeArrowheads="1"/>
          </p:cNvSpPr>
          <p:nvPr>
            <p:ph type="ctrTitle"/>
          </p:nvPr>
        </p:nvSpPr>
        <p:spPr>
          <a:xfrm>
            <a:off x="971550" y="1484313"/>
            <a:ext cx="7791450" cy="1487487"/>
          </a:xfrm>
        </p:spPr>
        <p:txBody>
          <a:bodyPr/>
          <a:lstStyle>
            <a:lvl1pPr>
              <a:defRPr/>
            </a:lvl1pPr>
          </a:lstStyle>
          <a:p>
            <a:pPr lvl="0"/>
            <a:r>
              <a:rPr lang="th-TH" noProof="0" smtClean="0"/>
              <a:t>Click to edit Master title style</a:t>
            </a:r>
          </a:p>
        </p:txBody>
      </p:sp>
      <p:sp>
        <p:nvSpPr>
          <p:cNvPr id="701453" name="Rectangle 1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th-TH" noProof="0" smtClean="0"/>
              <a:t>Click to edit Master subtitle style</a:t>
            </a:r>
          </a:p>
        </p:txBody>
      </p:sp>
      <p:sp>
        <p:nvSpPr>
          <p:cNvPr id="701454" name="Rectangle 14"/>
          <p:cNvSpPr>
            <a:spLocks noGrp="1" noChangeArrowheads="1"/>
          </p:cNvSpPr>
          <p:nvPr>
            <p:ph type="dt" sz="half" idx="2"/>
          </p:nvPr>
        </p:nvSpPr>
        <p:spPr>
          <a:xfrm>
            <a:off x="990600" y="6248400"/>
            <a:ext cx="1905000" cy="457200"/>
          </a:xfrm>
        </p:spPr>
        <p:txBody>
          <a:bodyPr/>
          <a:lstStyle>
            <a:lvl1pPr>
              <a:defRPr>
                <a:solidFill>
                  <a:schemeClr val="bg2"/>
                </a:solidFill>
                <a:latin typeface="Tahoma" charset="0"/>
              </a:defRPr>
            </a:lvl1pPr>
          </a:lstStyle>
          <a:p>
            <a:endParaRPr lang="th-TH"/>
          </a:p>
        </p:txBody>
      </p:sp>
      <p:sp>
        <p:nvSpPr>
          <p:cNvPr id="701455" name="Rectangle 15"/>
          <p:cNvSpPr>
            <a:spLocks noGrp="1" noChangeArrowheads="1"/>
          </p:cNvSpPr>
          <p:nvPr>
            <p:ph type="ftr" sz="quarter" idx="3"/>
          </p:nvPr>
        </p:nvSpPr>
        <p:spPr>
          <a:xfrm>
            <a:off x="3429000" y="6248400"/>
            <a:ext cx="2895600" cy="457200"/>
          </a:xfrm>
        </p:spPr>
        <p:txBody>
          <a:bodyPr/>
          <a:lstStyle>
            <a:lvl1pPr>
              <a:defRPr>
                <a:solidFill>
                  <a:schemeClr val="bg2"/>
                </a:solidFill>
                <a:latin typeface="Tahoma" charset="0"/>
              </a:defRPr>
            </a:lvl1pPr>
          </a:lstStyle>
          <a:p>
            <a:endParaRPr lang="th-TH"/>
          </a:p>
        </p:txBody>
      </p:sp>
      <p:sp>
        <p:nvSpPr>
          <p:cNvPr id="701456" name="Rectangle 16"/>
          <p:cNvSpPr>
            <a:spLocks noGrp="1" noChangeArrowheads="1"/>
          </p:cNvSpPr>
          <p:nvPr>
            <p:ph type="sldNum" sz="quarter" idx="4"/>
          </p:nvPr>
        </p:nvSpPr>
        <p:spPr>
          <a:xfrm>
            <a:off x="6858000" y="6248400"/>
            <a:ext cx="1905000" cy="457200"/>
          </a:xfrm>
        </p:spPr>
        <p:txBody>
          <a:bodyPr/>
          <a:lstStyle>
            <a:lvl1pPr>
              <a:defRPr>
                <a:solidFill>
                  <a:schemeClr val="bg2"/>
                </a:solidFill>
                <a:latin typeface="Tahoma" charset="0"/>
              </a:defRPr>
            </a:lvl1pPr>
          </a:lstStyle>
          <a:p>
            <a:fld id="{8D03CE93-EAEF-EE4B-9325-500B559DB048}" type="slidenum">
              <a:rPr lang="zh-CN" altLang="en-US"/>
              <a:pPr/>
              <a:t>‹#›</a:t>
            </a:fld>
            <a:endParaRPr lang="th-T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endParaRPr lang="th-TH"/>
          </a:p>
        </p:txBody>
      </p:sp>
      <p:sp>
        <p:nvSpPr>
          <p:cNvPr id="5" name="页脚占位符 4"/>
          <p:cNvSpPr>
            <a:spLocks noGrp="1"/>
          </p:cNvSpPr>
          <p:nvPr>
            <p:ph type="ftr" sz="quarter" idx="11"/>
          </p:nvPr>
        </p:nvSpPr>
        <p:spPr/>
        <p:txBody>
          <a:bodyPr/>
          <a:lstStyle>
            <a:lvl1pPr>
              <a:defRPr/>
            </a:lvl1pPr>
          </a:lstStyle>
          <a:p>
            <a:endParaRPr lang="th-TH"/>
          </a:p>
        </p:txBody>
      </p:sp>
      <p:sp>
        <p:nvSpPr>
          <p:cNvPr id="6" name="幻灯片编号占位符 5"/>
          <p:cNvSpPr>
            <a:spLocks noGrp="1"/>
          </p:cNvSpPr>
          <p:nvPr>
            <p:ph type="sldNum" sz="quarter" idx="12"/>
          </p:nvPr>
        </p:nvSpPr>
        <p:spPr/>
        <p:txBody>
          <a:bodyPr/>
          <a:lstStyle>
            <a:lvl1pPr>
              <a:defRPr/>
            </a:lvl1pPr>
          </a:lstStyle>
          <a:p>
            <a:fld id="{D0600ABA-D983-F443-832D-2D102DC89833}" type="slidenum">
              <a:rPr lang="zh-CN" altLang="en-US"/>
              <a:pPr/>
              <a:t>‹#›</a:t>
            </a:fld>
            <a:endParaRPr lang="th-TH"/>
          </a:p>
        </p:txBody>
      </p:sp>
    </p:spTree>
    <p:extLst>
      <p:ext uri="{BB962C8B-B14F-4D97-AF65-F5344CB8AC3E}">
        <p14:creationId xmlns:p14="http://schemas.microsoft.com/office/powerpoint/2010/main" val="3399172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0063" y="617538"/>
            <a:ext cx="2105025" cy="5514975"/>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533400" y="617538"/>
            <a:ext cx="6164263" cy="551497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endParaRPr lang="th-TH"/>
          </a:p>
        </p:txBody>
      </p:sp>
      <p:sp>
        <p:nvSpPr>
          <p:cNvPr id="5" name="页脚占位符 4"/>
          <p:cNvSpPr>
            <a:spLocks noGrp="1"/>
          </p:cNvSpPr>
          <p:nvPr>
            <p:ph type="ftr" sz="quarter" idx="11"/>
          </p:nvPr>
        </p:nvSpPr>
        <p:spPr/>
        <p:txBody>
          <a:bodyPr/>
          <a:lstStyle>
            <a:lvl1pPr>
              <a:defRPr/>
            </a:lvl1pPr>
          </a:lstStyle>
          <a:p>
            <a:endParaRPr lang="th-TH"/>
          </a:p>
        </p:txBody>
      </p:sp>
      <p:sp>
        <p:nvSpPr>
          <p:cNvPr id="6" name="幻灯片编号占位符 5"/>
          <p:cNvSpPr>
            <a:spLocks noGrp="1"/>
          </p:cNvSpPr>
          <p:nvPr>
            <p:ph type="sldNum" sz="quarter" idx="12"/>
          </p:nvPr>
        </p:nvSpPr>
        <p:spPr/>
        <p:txBody>
          <a:bodyPr/>
          <a:lstStyle>
            <a:lvl1pPr>
              <a:defRPr/>
            </a:lvl1pPr>
          </a:lstStyle>
          <a:p>
            <a:fld id="{2983E0EF-8A34-BB48-A128-B9121852E3D9}" type="slidenum">
              <a:rPr lang="zh-CN" altLang="en-US"/>
              <a:pPr/>
              <a:t>‹#›</a:t>
            </a:fld>
            <a:endParaRPr lang="th-TH"/>
          </a:p>
        </p:txBody>
      </p:sp>
    </p:spTree>
    <p:extLst>
      <p:ext uri="{BB962C8B-B14F-4D97-AF65-F5344CB8AC3E}">
        <p14:creationId xmlns:p14="http://schemas.microsoft.com/office/powerpoint/2010/main" val="4209022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2017713"/>
            <a:ext cx="4133850" cy="4114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819650" y="2017713"/>
            <a:ext cx="4135438" cy="4114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4"/>
          <p:cNvSpPr>
            <a:spLocks noGrp="1"/>
          </p:cNvSpPr>
          <p:nvPr>
            <p:ph type="dt" sz="half" idx="10"/>
          </p:nvPr>
        </p:nvSpPr>
        <p:spPr>
          <a:xfrm>
            <a:off x="914400" y="6324600"/>
            <a:ext cx="1905000" cy="457200"/>
          </a:xfrm>
        </p:spPr>
        <p:txBody>
          <a:bodyPr/>
          <a:lstStyle>
            <a:lvl1pPr>
              <a:defRPr/>
            </a:lvl1pPr>
          </a:lstStyle>
          <a:p>
            <a:endParaRPr lang="th-TH"/>
          </a:p>
        </p:txBody>
      </p:sp>
      <p:sp>
        <p:nvSpPr>
          <p:cNvPr id="6" name="页脚占位符 5"/>
          <p:cNvSpPr>
            <a:spLocks noGrp="1"/>
          </p:cNvSpPr>
          <p:nvPr>
            <p:ph type="ftr" sz="quarter" idx="11"/>
          </p:nvPr>
        </p:nvSpPr>
        <p:spPr>
          <a:xfrm>
            <a:off x="3352800" y="6324600"/>
            <a:ext cx="2895600" cy="457200"/>
          </a:xfrm>
        </p:spPr>
        <p:txBody>
          <a:bodyPr/>
          <a:lstStyle>
            <a:lvl1pPr>
              <a:defRPr/>
            </a:lvl1pPr>
          </a:lstStyle>
          <a:p>
            <a:endParaRPr lang="th-TH"/>
          </a:p>
        </p:txBody>
      </p:sp>
      <p:sp>
        <p:nvSpPr>
          <p:cNvPr id="7" name="幻灯片编号占位符 6"/>
          <p:cNvSpPr>
            <a:spLocks noGrp="1"/>
          </p:cNvSpPr>
          <p:nvPr>
            <p:ph type="sldNum" sz="quarter" idx="12"/>
          </p:nvPr>
        </p:nvSpPr>
        <p:spPr>
          <a:xfrm>
            <a:off x="6781800" y="6324600"/>
            <a:ext cx="1905000" cy="457200"/>
          </a:xfrm>
        </p:spPr>
        <p:txBody>
          <a:bodyPr/>
          <a:lstStyle>
            <a:lvl1pPr>
              <a:defRPr/>
            </a:lvl1pPr>
          </a:lstStyle>
          <a:p>
            <a:fld id="{21E5E8CA-AE89-E541-9899-E2F2CC618F17}" type="slidenum">
              <a:rPr lang="zh-CN" altLang="en-US"/>
              <a:pPr/>
              <a:t>‹#›</a:t>
            </a:fld>
            <a:endParaRPr lang="th-TH"/>
          </a:p>
        </p:txBody>
      </p:sp>
    </p:spTree>
    <p:extLst>
      <p:ext uri="{BB962C8B-B14F-4D97-AF65-F5344CB8AC3E}">
        <p14:creationId xmlns:p14="http://schemas.microsoft.com/office/powerpoint/2010/main" val="2918209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33400" y="617538"/>
            <a:ext cx="8421688" cy="5514975"/>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3" name="日期占位符 2"/>
          <p:cNvSpPr>
            <a:spLocks noGrp="1"/>
          </p:cNvSpPr>
          <p:nvPr>
            <p:ph type="dt" sz="half" idx="10"/>
          </p:nvPr>
        </p:nvSpPr>
        <p:spPr>
          <a:xfrm>
            <a:off x="914400" y="6324600"/>
            <a:ext cx="1905000" cy="457200"/>
          </a:xfrm>
        </p:spPr>
        <p:txBody>
          <a:bodyPr/>
          <a:lstStyle>
            <a:lvl1pPr>
              <a:defRPr/>
            </a:lvl1pPr>
          </a:lstStyle>
          <a:p>
            <a:endParaRPr lang="th-TH"/>
          </a:p>
        </p:txBody>
      </p:sp>
      <p:sp>
        <p:nvSpPr>
          <p:cNvPr id="4" name="页脚占位符 3"/>
          <p:cNvSpPr>
            <a:spLocks noGrp="1"/>
          </p:cNvSpPr>
          <p:nvPr>
            <p:ph type="ftr" sz="quarter" idx="11"/>
          </p:nvPr>
        </p:nvSpPr>
        <p:spPr>
          <a:xfrm>
            <a:off x="3352800" y="6324600"/>
            <a:ext cx="2895600" cy="457200"/>
          </a:xfrm>
        </p:spPr>
        <p:txBody>
          <a:bodyPr/>
          <a:lstStyle>
            <a:lvl1pPr>
              <a:defRPr/>
            </a:lvl1pPr>
          </a:lstStyle>
          <a:p>
            <a:endParaRPr lang="th-TH"/>
          </a:p>
        </p:txBody>
      </p:sp>
      <p:sp>
        <p:nvSpPr>
          <p:cNvPr id="5" name="幻灯片编号占位符 4"/>
          <p:cNvSpPr>
            <a:spLocks noGrp="1"/>
          </p:cNvSpPr>
          <p:nvPr>
            <p:ph type="sldNum" sz="quarter" idx="12"/>
          </p:nvPr>
        </p:nvSpPr>
        <p:spPr>
          <a:xfrm>
            <a:off x="6781800" y="6324600"/>
            <a:ext cx="1905000" cy="457200"/>
          </a:xfrm>
        </p:spPr>
        <p:txBody>
          <a:bodyPr/>
          <a:lstStyle>
            <a:lvl1pPr>
              <a:defRPr/>
            </a:lvl1pPr>
          </a:lstStyle>
          <a:p>
            <a:fld id="{88F5D1C9-21B4-7B47-A52C-374209A70B61}" type="slidenum">
              <a:rPr lang="zh-CN" altLang="en-US"/>
              <a:pPr/>
              <a:t>‹#›</a:t>
            </a:fld>
            <a:endParaRPr lang="th-TH"/>
          </a:p>
        </p:txBody>
      </p:sp>
    </p:spTree>
    <p:extLst>
      <p:ext uri="{BB962C8B-B14F-4D97-AF65-F5344CB8AC3E}">
        <p14:creationId xmlns:p14="http://schemas.microsoft.com/office/powerpoint/2010/main" val="1521321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和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2017713"/>
            <a:ext cx="4133850" cy="4114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quarter" idx="2"/>
          </p:nvPr>
        </p:nvSpPr>
        <p:spPr>
          <a:xfrm>
            <a:off x="4819650" y="2017713"/>
            <a:ext cx="4135438" cy="1981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内容占位符 4"/>
          <p:cNvSpPr>
            <a:spLocks noGrp="1"/>
          </p:cNvSpPr>
          <p:nvPr>
            <p:ph sz="quarter" idx="3"/>
          </p:nvPr>
        </p:nvSpPr>
        <p:spPr>
          <a:xfrm>
            <a:off x="4819650" y="4151313"/>
            <a:ext cx="4135438" cy="1981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6" name="日期占位符 5"/>
          <p:cNvSpPr>
            <a:spLocks noGrp="1"/>
          </p:cNvSpPr>
          <p:nvPr>
            <p:ph type="dt" sz="half" idx="10"/>
          </p:nvPr>
        </p:nvSpPr>
        <p:spPr>
          <a:xfrm>
            <a:off x="914400" y="6324600"/>
            <a:ext cx="1905000" cy="457200"/>
          </a:xfrm>
        </p:spPr>
        <p:txBody>
          <a:bodyPr/>
          <a:lstStyle>
            <a:lvl1pPr>
              <a:defRPr/>
            </a:lvl1pPr>
          </a:lstStyle>
          <a:p>
            <a:endParaRPr lang="th-TH"/>
          </a:p>
        </p:txBody>
      </p:sp>
      <p:sp>
        <p:nvSpPr>
          <p:cNvPr id="7" name="页脚占位符 6"/>
          <p:cNvSpPr>
            <a:spLocks noGrp="1"/>
          </p:cNvSpPr>
          <p:nvPr>
            <p:ph type="ftr" sz="quarter" idx="11"/>
          </p:nvPr>
        </p:nvSpPr>
        <p:spPr>
          <a:xfrm>
            <a:off x="3352800" y="6324600"/>
            <a:ext cx="2895600" cy="457200"/>
          </a:xfrm>
        </p:spPr>
        <p:txBody>
          <a:bodyPr/>
          <a:lstStyle>
            <a:lvl1pPr>
              <a:defRPr/>
            </a:lvl1pPr>
          </a:lstStyle>
          <a:p>
            <a:endParaRPr lang="th-TH"/>
          </a:p>
        </p:txBody>
      </p:sp>
      <p:sp>
        <p:nvSpPr>
          <p:cNvPr id="8" name="幻灯片编号占位符 7"/>
          <p:cNvSpPr>
            <a:spLocks noGrp="1"/>
          </p:cNvSpPr>
          <p:nvPr>
            <p:ph type="sldNum" sz="quarter" idx="12"/>
          </p:nvPr>
        </p:nvSpPr>
        <p:spPr>
          <a:xfrm>
            <a:off x="6781800" y="6324600"/>
            <a:ext cx="1905000" cy="457200"/>
          </a:xfrm>
        </p:spPr>
        <p:txBody>
          <a:bodyPr/>
          <a:lstStyle>
            <a:lvl1pPr>
              <a:defRPr/>
            </a:lvl1pPr>
          </a:lstStyle>
          <a:p>
            <a:fld id="{519958BB-005D-BB46-A7F9-5527E374B1C3}" type="slidenum">
              <a:rPr lang="zh-CN" altLang="en-US"/>
              <a:pPr/>
              <a:t>‹#›</a:t>
            </a:fld>
            <a:endParaRPr lang="th-TH"/>
          </a:p>
        </p:txBody>
      </p:sp>
    </p:spTree>
    <p:extLst>
      <p:ext uri="{BB962C8B-B14F-4D97-AF65-F5344CB8AC3E}">
        <p14:creationId xmlns:p14="http://schemas.microsoft.com/office/powerpoint/2010/main" val="3312304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endParaRPr lang="th-TH"/>
          </a:p>
        </p:txBody>
      </p:sp>
      <p:sp>
        <p:nvSpPr>
          <p:cNvPr id="5" name="页脚占位符 4"/>
          <p:cNvSpPr>
            <a:spLocks noGrp="1"/>
          </p:cNvSpPr>
          <p:nvPr>
            <p:ph type="ftr" sz="quarter" idx="11"/>
          </p:nvPr>
        </p:nvSpPr>
        <p:spPr/>
        <p:txBody>
          <a:bodyPr/>
          <a:lstStyle>
            <a:lvl1pPr>
              <a:defRPr/>
            </a:lvl1pPr>
          </a:lstStyle>
          <a:p>
            <a:endParaRPr lang="th-TH"/>
          </a:p>
        </p:txBody>
      </p:sp>
      <p:sp>
        <p:nvSpPr>
          <p:cNvPr id="6" name="幻灯片编号占位符 5"/>
          <p:cNvSpPr>
            <a:spLocks noGrp="1"/>
          </p:cNvSpPr>
          <p:nvPr>
            <p:ph type="sldNum" sz="quarter" idx="12"/>
          </p:nvPr>
        </p:nvSpPr>
        <p:spPr/>
        <p:txBody>
          <a:bodyPr/>
          <a:lstStyle>
            <a:lvl1pPr>
              <a:defRPr/>
            </a:lvl1pPr>
          </a:lstStyle>
          <a:p>
            <a:fld id="{8B1DFBF4-6990-0E42-A366-2E6439DBA379}" type="slidenum">
              <a:rPr lang="zh-CN" altLang="en-US"/>
              <a:pPr/>
              <a:t>‹#›</a:t>
            </a:fld>
            <a:endParaRPr lang="th-TH"/>
          </a:p>
        </p:txBody>
      </p:sp>
    </p:spTree>
    <p:extLst>
      <p:ext uri="{BB962C8B-B14F-4D97-AF65-F5344CB8AC3E}">
        <p14:creationId xmlns:p14="http://schemas.microsoft.com/office/powerpoint/2010/main" val="1591099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th-TH"/>
          </a:p>
        </p:txBody>
      </p:sp>
      <p:sp>
        <p:nvSpPr>
          <p:cNvPr id="5" name="页脚占位符 4"/>
          <p:cNvSpPr>
            <a:spLocks noGrp="1"/>
          </p:cNvSpPr>
          <p:nvPr>
            <p:ph type="ftr" sz="quarter" idx="11"/>
          </p:nvPr>
        </p:nvSpPr>
        <p:spPr/>
        <p:txBody>
          <a:bodyPr/>
          <a:lstStyle>
            <a:lvl1pPr>
              <a:defRPr/>
            </a:lvl1pPr>
          </a:lstStyle>
          <a:p>
            <a:endParaRPr lang="th-TH"/>
          </a:p>
        </p:txBody>
      </p:sp>
      <p:sp>
        <p:nvSpPr>
          <p:cNvPr id="6" name="幻灯片编号占位符 5"/>
          <p:cNvSpPr>
            <a:spLocks noGrp="1"/>
          </p:cNvSpPr>
          <p:nvPr>
            <p:ph type="sldNum" sz="quarter" idx="12"/>
          </p:nvPr>
        </p:nvSpPr>
        <p:spPr/>
        <p:txBody>
          <a:bodyPr/>
          <a:lstStyle>
            <a:lvl1pPr>
              <a:defRPr/>
            </a:lvl1pPr>
          </a:lstStyle>
          <a:p>
            <a:fld id="{6E632FB4-F5E7-8C49-8FA0-BE69A9148720}" type="slidenum">
              <a:rPr lang="zh-CN" altLang="en-US"/>
              <a:pPr/>
              <a:t>‹#›</a:t>
            </a:fld>
            <a:endParaRPr lang="th-TH"/>
          </a:p>
        </p:txBody>
      </p:sp>
    </p:spTree>
    <p:extLst>
      <p:ext uri="{BB962C8B-B14F-4D97-AF65-F5344CB8AC3E}">
        <p14:creationId xmlns:p14="http://schemas.microsoft.com/office/powerpoint/2010/main" val="2599331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2017713"/>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819650" y="2017713"/>
            <a:ext cx="413543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4"/>
          <p:cNvSpPr>
            <a:spLocks noGrp="1"/>
          </p:cNvSpPr>
          <p:nvPr>
            <p:ph type="dt" sz="half" idx="10"/>
          </p:nvPr>
        </p:nvSpPr>
        <p:spPr/>
        <p:txBody>
          <a:bodyPr/>
          <a:lstStyle>
            <a:lvl1pPr>
              <a:defRPr/>
            </a:lvl1pPr>
          </a:lstStyle>
          <a:p>
            <a:endParaRPr lang="th-TH"/>
          </a:p>
        </p:txBody>
      </p:sp>
      <p:sp>
        <p:nvSpPr>
          <p:cNvPr id="6" name="页脚占位符 5"/>
          <p:cNvSpPr>
            <a:spLocks noGrp="1"/>
          </p:cNvSpPr>
          <p:nvPr>
            <p:ph type="ftr" sz="quarter" idx="11"/>
          </p:nvPr>
        </p:nvSpPr>
        <p:spPr/>
        <p:txBody>
          <a:bodyPr/>
          <a:lstStyle>
            <a:lvl1pPr>
              <a:defRPr/>
            </a:lvl1pPr>
          </a:lstStyle>
          <a:p>
            <a:endParaRPr lang="th-TH"/>
          </a:p>
        </p:txBody>
      </p:sp>
      <p:sp>
        <p:nvSpPr>
          <p:cNvPr id="7" name="幻灯片编号占位符 6"/>
          <p:cNvSpPr>
            <a:spLocks noGrp="1"/>
          </p:cNvSpPr>
          <p:nvPr>
            <p:ph type="sldNum" sz="quarter" idx="12"/>
          </p:nvPr>
        </p:nvSpPr>
        <p:spPr/>
        <p:txBody>
          <a:bodyPr/>
          <a:lstStyle>
            <a:lvl1pPr>
              <a:defRPr/>
            </a:lvl1pPr>
          </a:lstStyle>
          <a:p>
            <a:fld id="{DBDE90C3-78B6-F340-A4A7-3B11C7F859BC}" type="slidenum">
              <a:rPr lang="zh-CN" altLang="en-US"/>
              <a:pPr/>
              <a:t>‹#›</a:t>
            </a:fld>
            <a:endParaRPr lang="th-TH"/>
          </a:p>
        </p:txBody>
      </p:sp>
    </p:spTree>
    <p:extLst>
      <p:ext uri="{BB962C8B-B14F-4D97-AF65-F5344CB8AC3E}">
        <p14:creationId xmlns:p14="http://schemas.microsoft.com/office/powerpoint/2010/main" val="4107204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6"/>
          <p:cNvSpPr>
            <a:spLocks noGrp="1"/>
          </p:cNvSpPr>
          <p:nvPr>
            <p:ph type="dt" sz="half" idx="10"/>
          </p:nvPr>
        </p:nvSpPr>
        <p:spPr/>
        <p:txBody>
          <a:bodyPr/>
          <a:lstStyle>
            <a:lvl1pPr>
              <a:defRPr/>
            </a:lvl1pPr>
          </a:lstStyle>
          <a:p>
            <a:endParaRPr lang="th-TH"/>
          </a:p>
        </p:txBody>
      </p:sp>
      <p:sp>
        <p:nvSpPr>
          <p:cNvPr id="8" name="页脚占位符 7"/>
          <p:cNvSpPr>
            <a:spLocks noGrp="1"/>
          </p:cNvSpPr>
          <p:nvPr>
            <p:ph type="ftr" sz="quarter" idx="11"/>
          </p:nvPr>
        </p:nvSpPr>
        <p:spPr/>
        <p:txBody>
          <a:bodyPr/>
          <a:lstStyle>
            <a:lvl1pPr>
              <a:defRPr/>
            </a:lvl1pPr>
          </a:lstStyle>
          <a:p>
            <a:endParaRPr lang="th-TH"/>
          </a:p>
        </p:txBody>
      </p:sp>
      <p:sp>
        <p:nvSpPr>
          <p:cNvPr id="9" name="幻灯片编号占位符 8"/>
          <p:cNvSpPr>
            <a:spLocks noGrp="1"/>
          </p:cNvSpPr>
          <p:nvPr>
            <p:ph type="sldNum" sz="quarter" idx="12"/>
          </p:nvPr>
        </p:nvSpPr>
        <p:spPr/>
        <p:txBody>
          <a:bodyPr/>
          <a:lstStyle>
            <a:lvl1pPr>
              <a:defRPr/>
            </a:lvl1pPr>
          </a:lstStyle>
          <a:p>
            <a:fld id="{267EEE13-E955-144D-8B67-40DC28200FEA}" type="slidenum">
              <a:rPr lang="zh-CN" altLang="en-US"/>
              <a:pPr/>
              <a:t>‹#›</a:t>
            </a:fld>
            <a:endParaRPr lang="th-TH"/>
          </a:p>
        </p:txBody>
      </p:sp>
    </p:spTree>
    <p:extLst>
      <p:ext uri="{BB962C8B-B14F-4D97-AF65-F5344CB8AC3E}">
        <p14:creationId xmlns:p14="http://schemas.microsoft.com/office/powerpoint/2010/main" val="576762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th-TH"/>
          </a:p>
        </p:txBody>
      </p:sp>
      <p:sp>
        <p:nvSpPr>
          <p:cNvPr id="4" name="页脚占位符 3"/>
          <p:cNvSpPr>
            <a:spLocks noGrp="1"/>
          </p:cNvSpPr>
          <p:nvPr>
            <p:ph type="ftr" sz="quarter" idx="11"/>
          </p:nvPr>
        </p:nvSpPr>
        <p:spPr/>
        <p:txBody>
          <a:bodyPr/>
          <a:lstStyle>
            <a:lvl1pPr>
              <a:defRPr/>
            </a:lvl1pPr>
          </a:lstStyle>
          <a:p>
            <a:endParaRPr lang="th-TH"/>
          </a:p>
        </p:txBody>
      </p:sp>
      <p:sp>
        <p:nvSpPr>
          <p:cNvPr id="5" name="幻灯片编号占位符 4"/>
          <p:cNvSpPr>
            <a:spLocks noGrp="1"/>
          </p:cNvSpPr>
          <p:nvPr>
            <p:ph type="sldNum" sz="quarter" idx="12"/>
          </p:nvPr>
        </p:nvSpPr>
        <p:spPr/>
        <p:txBody>
          <a:bodyPr/>
          <a:lstStyle>
            <a:lvl1pPr>
              <a:defRPr/>
            </a:lvl1pPr>
          </a:lstStyle>
          <a:p>
            <a:fld id="{CF3E532E-2922-004E-AB1B-F38F9CC3ED89}" type="slidenum">
              <a:rPr lang="zh-CN" altLang="en-US"/>
              <a:pPr/>
              <a:t>‹#›</a:t>
            </a:fld>
            <a:endParaRPr lang="th-TH"/>
          </a:p>
        </p:txBody>
      </p:sp>
    </p:spTree>
    <p:extLst>
      <p:ext uri="{BB962C8B-B14F-4D97-AF65-F5344CB8AC3E}">
        <p14:creationId xmlns:p14="http://schemas.microsoft.com/office/powerpoint/2010/main" val="3123160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th-TH"/>
          </a:p>
        </p:txBody>
      </p:sp>
      <p:sp>
        <p:nvSpPr>
          <p:cNvPr id="3" name="页脚占位符 2"/>
          <p:cNvSpPr>
            <a:spLocks noGrp="1"/>
          </p:cNvSpPr>
          <p:nvPr>
            <p:ph type="ftr" sz="quarter" idx="11"/>
          </p:nvPr>
        </p:nvSpPr>
        <p:spPr/>
        <p:txBody>
          <a:bodyPr/>
          <a:lstStyle>
            <a:lvl1pPr>
              <a:defRPr/>
            </a:lvl1pPr>
          </a:lstStyle>
          <a:p>
            <a:endParaRPr lang="th-TH"/>
          </a:p>
        </p:txBody>
      </p:sp>
      <p:sp>
        <p:nvSpPr>
          <p:cNvPr id="4" name="幻灯片编号占位符 3"/>
          <p:cNvSpPr>
            <a:spLocks noGrp="1"/>
          </p:cNvSpPr>
          <p:nvPr>
            <p:ph type="sldNum" sz="quarter" idx="12"/>
          </p:nvPr>
        </p:nvSpPr>
        <p:spPr/>
        <p:txBody>
          <a:bodyPr/>
          <a:lstStyle>
            <a:lvl1pPr>
              <a:defRPr/>
            </a:lvl1pPr>
          </a:lstStyle>
          <a:p>
            <a:fld id="{0EA2ED83-F157-0641-9C4C-6A886ABA2116}" type="slidenum">
              <a:rPr lang="zh-CN" altLang="en-US"/>
              <a:pPr/>
              <a:t>‹#›</a:t>
            </a:fld>
            <a:endParaRPr lang="th-TH"/>
          </a:p>
        </p:txBody>
      </p:sp>
    </p:spTree>
    <p:extLst>
      <p:ext uri="{BB962C8B-B14F-4D97-AF65-F5344CB8AC3E}">
        <p14:creationId xmlns:p14="http://schemas.microsoft.com/office/powerpoint/2010/main" val="1968622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th-TH"/>
          </a:p>
        </p:txBody>
      </p:sp>
      <p:sp>
        <p:nvSpPr>
          <p:cNvPr id="6" name="页脚占位符 5"/>
          <p:cNvSpPr>
            <a:spLocks noGrp="1"/>
          </p:cNvSpPr>
          <p:nvPr>
            <p:ph type="ftr" sz="quarter" idx="11"/>
          </p:nvPr>
        </p:nvSpPr>
        <p:spPr/>
        <p:txBody>
          <a:bodyPr/>
          <a:lstStyle>
            <a:lvl1pPr>
              <a:defRPr/>
            </a:lvl1pPr>
          </a:lstStyle>
          <a:p>
            <a:endParaRPr lang="th-TH"/>
          </a:p>
        </p:txBody>
      </p:sp>
      <p:sp>
        <p:nvSpPr>
          <p:cNvPr id="7" name="幻灯片编号占位符 6"/>
          <p:cNvSpPr>
            <a:spLocks noGrp="1"/>
          </p:cNvSpPr>
          <p:nvPr>
            <p:ph type="sldNum" sz="quarter" idx="12"/>
          </p:nvPr>
        </p:nvSpPr>
        <p:spPr/>
        <p:txBody>
          <a:bodyPr/>
          <a:lstStyle>
            <a:lvl1pPr>
              <a:defRPr/>
            </a:lvl1pPr>
          </a:lstStyle>
          <a:p>
            <a:fld id="{0FBF3421-DC35-6C49-8588-3E37BAB1D12B}" type="slidenum">
              <a:rPr lang="zh-CN" altLang="en-US"/>
              <a:pPr/>
              <a:t>‹#›</a:t>
            </a:fld>
            <a:endParaRPr lang="th-TH"/>
          </a:p>
        </p:txBody>
      </p:sp>
    </p:spTree>
    <p:extLst>
      <p:ext uri="{BB962C8B-B14F-4D97-AF65-F5344CB8AC3E}">
        <p14:creationId xmlns:p14="http://schemas.microsoft.com/office/powerpoint/2010/main" val="403341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th-TH"/>
          </a:p>
        </p:txBody>
      </p:sp>
      <p:sp>
        <p:nvSpPr>
          <p:cNvPr id="6" name="页脚占位符 5"/>
          <p:cNvSpPr>
            <a:spLocks noGrp="1"/>
          </p:cNvSpPr>
          <p:nvPr>
            <p:ph type="ftr" sz="quarter" idx="11"/>
          </p:nvPr>
        </p:nvSpPr>
        <p:spPr/>
        <p:txBody>
          <a:bodyPr/>
          <a:lstStyle>
            <a:lvl1pPr>
              <a:defRPr/>
            </a:lvl1pPr>
          </a:lstStyle>
          <a:p>
            <a:endParaRPr lang="th-TH"/>
          </a:p>
        </p:txBody>
      </p:sp>
      <p:sp>
        <p:nvSpPr>
          <p:cNvPr id="7" name="幻灯片编号占位符 6"/>
          <p:cNvSpPr>
            <a:spLocks noGrp="1"/>
          </p:cNvSpPr>
          <p:nvPr>
            <p:ph type="sldNum" sz="quarter" idx="12"/>
          </p:nvPr>
        </p:nvSpPr>
        <p:spPr/>
        <p:txBody>
          <a:bodyPr/>
          <a:lstStyle>
            <a:lvl1pPr>
              <a:defRPr/>
            </a:lvl1pPr>
          </a:lstStyle>
          <a:p>
            <a:fld id="{04744E1E-0F76-4944-BC96-14FAF44FEED2}" type="slidenum">
              <a:rPr lang="zh-CN" altLang="en-US"/>
              <a:pPr/>
              <a:t>‹#›</a:t>
            </a:fld>
            <a:endParaRPr lang="th-TH"/>
          </a:p>
        </p:txBody>
      </p:sp>
    </p:spTree>
    <p:extLst>
      <p:ext uri="{BB962C8B-B14F-4D97-AF65-F5344CB8AC3E}">
        <p14:creationId xmlns:p14="http://schemas.microsoft.com/office/powerpoint/2010/main" val="1418665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0418" name="Rectangle 2"/>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1" lang="th-TH">
              <a:latin typeface="Comic Sans MS" charset="0"/>
              <a:cs typeface="Tahoma" charset="0"/>
            </a:endParaRPr>
          </a:p>
        </p:txBody>
      </p:sp>
      <p:sp>
        <p:nvSpPr>
          <p:cNvPr id="700419"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1" lang="th-TH">
              <a:latin typeface="Comic Sans MS" charset="0"/>
              <a:cs typeface="Tahoma" charset="0"/>
            </a:endParaRPr>
          </a:p>
        </p:txBody>
      </p:sp>
      <p:sp>
        <p:nvSpPr>
          <p:cNvPr id="700420" name="Rectangle 4"/>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1" lang="th-TH">
              <a:latin typeface="Comic Sans MS" charset="0"/>
              <a:cs typeface="Tahoma" charset="0"/>
            </a:endParaRPr>
          </a:p>
        </p:txBody>
      </p:sp>
      <p:sp>
        <p:nvSpPr>
          <p:cNvPr id="700421"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1" lang="th-TH">
              <a:latin typeface="Comic Sans MS" charset="0"/>
              <a:cs typeface="Tahoma" charset="0"/>
            </a:endParaRPr>
          </a:p>
        </p:txBody>
      </p:sp>
      <p:sp>
        <p:nvSpPr>
          <p:cNvPr id="700422"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1" lang="th-TH">
              <a:latin typeface="Comic Sans MS" charset="0"/>
              <a:cs typeface="Tahoma" charset="0"/>
            </a:endParaRPr>
          </a:p>
        </p:txBody>
      </p:sp>
      <p:sp>
        <p:nvSpPr>
          <p:cNvPr id="700423" name="Rectangle 7"/>
          <p:cNvSpPr>
            <a:spLocks noChangeArrowheads="1"/>
          </p:cNvSpPr>
          <p:nvPr/>
        </p:nvSpPr>
        <p:spPr bwMode="gray">
          <a:xfrm>
            <a:off x="755650" y="9810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1" lang="th-TH">
              <a:latin typeface="Comic Sans MS" charset="0"/>
              <a:cs typeface="Tahoma" charset="0"/>
            </a:endParaRPr>
          </a:p>
        </p:txBody>
      </p:sp>
      <p:sp>
        <p:nvSpPr>
          <p:cNvPr id="700424"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kumimoji="1" lang="th-TH">
              <a:latin typeface="Comic Sans MS" charset="0"/>
              <a:cs typeface="Tahoma" charset="0"/>
            </a:endParaRPr>
          </a:p>
        </p:txBody>
      </p:sp>
      <p:sp>
        <p:nvSpPr>
          <p:cNvPr id="700425" name="Rectangle 9"/>
          <p:cNvSpPr>
            <a:spLocks noGrp="1" noChangeArrowheads="1"/>
          </p:cNvSpPr>
          <p:nvPr>
            <p:ph type="title"/>
          </p:nvPr>
        </p:nvSpPr>
        <p:spPr bwMode="auto">
          <a:xfrm>
            <a:off x="1150938" y="617538"/>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th-TH"/>
              <a:t>Click to edit Master title style</a:t>
            </a:r>
          </a:p>
        </p:txBody>
      </p:sp>
      <p:sp>
        <p:nvSpPr>
          <p:cNvPr id="700426" name="Rectangle 10"/>
          <p:cNvSpPr>
            <a:spLocks noGrp="1" noChangeArrowheads="1"/>
          </p:cNvSpPr>
          <p:nvPr>
            <p:ph type="body" idx="1"/>
          </p:nvPr>
        </p:nvSpPr>
        <p:spPr bwMode="auto">
          <a:xfrm>
            <a:off x="533400" y="2017713"/>
            <a:ext cx="842168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th-TH"/>
              <a:t>Click to edit Master text styles</a:t>
            </a:r>
          </a:p>
          <a:p>
            <a:pPr lvl="1"/>
            <a:r>
              <a:rPr lang="th-TH"/>
              <a:t>Second level</a:t>
            </a:r>
          </a:p>
          <a:p>
            <a:pPr lvl="2"/>
            <a:r>
              <a:rPr lang="th-TH"/>
              <a:t>Third level</a:t>
            </a:r>
          </a:p>
          <a:p>
            <a:pPr lvl="3"/>
            <a:r>
              <a:rPr lang="th-TH"/>
              <a:t>Fourth level</a:t>
            </a:r>
          </a:p>
          <a:p>
            <a:pPr lvl="4"/>
            <a:r>
              <a:rPr lang="th-TH"/>
              <a:t>Fifth level</a:t>
            </a:r>
          </a:p>
        </p:txBody>
      </p:sp>
      <p:sp>
        <p:nvSpPr>
          <p:cNvPr id="700427" name="Rectangle 11"/>
          <p:cNvSpPr>
            <a:spLocks noGrp="1" noChangeArrowheads="1"/>
          </p:cNvSpPr>
          <p:nvPr>
            <p:ph type="dt" sz="half" idx="2"/>
          </p:nvPr>
        </p:nvSpPr>
        <p:spPr bwMode="auto">
          <a:xfrm>
            <a:off x="9144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400">
                <a:latin typeface="+mn-lt"/>
                <a:cs typeface="+mn-cs"/>
              </a:defRPr>
            </a:lvl1pPr>
          </a:lstStyle>
          <a:p>
            <a:endParaRPr lang="th-TH"/>
          </a:p>
        </p:txBody>
      </p:sp>
      <p:sp>
        <p:nvSpPr>
          <p:cNvPr id="700428"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ctr">
              <a:defRPr sz="1400">
                <a:latin typeface="+mn-lt"/>
                <a:ea typeface="+mn-ea"/>
                <a:cs typeface="+mn-cs"/>
              </a:defRPr>
            </a:lvl1pPr>
          </a:lstStyle>
          <a:p>
            <a:endParaRPr lang="th-TH"/>
          </a:p>
        </p:txBody>
      </p:sp>
      <p:sp>
        <p:nvSpPr>
          <p:cNvPr id="700429"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400">
                <a:latin typeface="+mn-lt"/>
                <a:ea typeface="+mn-ea"/>
                <a:cs typeface="+mn-cs"/>
              </a:defRPr>
            </a:lvl1pPr>
          </a:lstStyle>
          <a:p>
            <a:fld id="{FFCCB1F5-4EDB-0F4A-B77C-6768EEEBD66D}" type="slidenum">
              <a:rPr lang="zh-CN" altLang="en-US"/>
              <a:pPr/>
              <a:t>‹#›</a:t>
            </a:fld>
            <a:endParaRPr lang="th-TH"/>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Comic Sans MS" charset="0"/>
          <a:ea typeface="宋体" charset="0"/>
          <a:cs typeface="Tahoma" charset="0"/>
        </a:defRPr>
      </a:lvl2pPr>
      <a:lvl3pPr algn="l" rtl="0" fontAlgn="base">
        <a:spcBef>
          <a:spcPct val="0"/>
        </a:spcBef>
        <a:spcAft>
          <a:spcPct val="0"/>
        </a:spcAft>
        <a:defRPr sz="4400">
          <a:solidFill>
            <a:schemeClr val="tx2"/>
          </a:solidFill>
          <a:latin typeface="Comic Sans MS" charset="0"/>
          <a:ea typeface="宋体" charset="0"/>
          <a:cs typeface="Tahoma" charset="0"/>
        </a:defRPr>
      </a:lvl3pPr>
      <a:lvl4pPr algn="l" rtl="0" fontAlgn="base">
        <a:spcBef>
          <a:spcPct val="0"/>
        </a:spcBef>
        <a:spcAft>
          <a:spcPct val="0"/>
        </a:spcAft>
        <a:defRPr sz="4400">
          <a:solidFill>
            <a:schemeClr val="tx2"/>
          </a:solidFill>
          <a:latin typeface="Comic Sans MS" charset="0"/>
          <a:ea typeface="宋体" charset="0"/>
          <a:cs typeface="Tahoma" charset="0"/>
        </a:defRPr>
      </a:lvl4pPr>
      <a:lvl5pPr algn="l" rtl="0" fontAlgn="base">
        <a:spcBef>
          <a:spcPct val="0"/>
        </a:spcBef>
        <a:spcAft>
          <a:spcPct val="0"/>
        </a:spcAft>
        <a:defRPr sz="4400">
          <a:solidFill>
            <a:schemeClr val="tx2"/>
          </a:solidFill>
          <a:latin typeface="Comic Sans MS" charset="0"/>
          <a:ea typeface="宋体" charset="0"/>
          <a:cs typeface="Tahoma" charset="0"/>
        </a:defRPr>
      </a:lvl5pPr>
      <a:lvl6pPr marL="457200" algn="l" rtl="0" fontAlgn="base">
        <a:spcBef>
          <a:spcPct val="0"/>
        </a:spcBef>
        <a:spcAft>
          <a:spcPct val="0"/>
        </a:spcAft>
        <a:defRPr sz="4400">
          <a:solidFill>
            <a:schemeClr val="tx2"/>
          </a:solidFill>
          <a:latin typeface="Comic Sans MS" charset="0"/>
          <a:ea typeface="宋体" charset="0"/>
          <a:cs typeface="Tahoma" charset="0"/>
        </a:defRPr>
      </a:lvl6pPr>
      <a:lvl7pPr marL="914400" algn="l" rtl="0" fontAlgn="base">
        <a:spcBef>
          <a:spcPct val="0"/>
        </a:spcBef>
        <a:spcAft>
          <a:spcPct val="0"/>
        </a:spcAft>
        <a:defRPr sz="4400">
          <a:solidFill>
            <a:schemeClr val="tx2"/>
          </a:solidFill>
          <a:latin typeface="Comic Sans MS" charset="0"/>
          <a:ea typeface="宋体" charset="0"/>
          <a:cs typeface="Tahoma" charset="0"/>
        </a:defRPr>
      </a:lvl7pPr>
      <a:lvl8pPr marL="1371600" algn="l" rtl="0" fontAlgn="base">
        <a:spcBef>
          <a:spcPct val="0"/>
        </a:spcBef>
        <a:spcAft>
          <a:spcPct val="0"/>
        </a:spcAft>
        <a:defRPr sz="4400">
          <a:solidFill>
            <a:schemeClr val="tx2"/>
          </a:solidFill>
          <a:latin typeface="Comic Sans MS" charset="0"/>
          <a:ea typeface="宋体" charset="0"/>
          <a:cs typeface="Tahoma" charset="0"/>
        </a:defRPr>
      </a:lvl8pPr>
      <a:lvl9pPr marL="1828800" algn="l" rtl="0" fontAlgn="base">
        <a:spcBef>
          <a:spcPct val="0"/>
        </a:spcBef>
        <a:spcAft>
          <a:spcPct val="0"/>
        </a:spcAft>
        <a:defRPr sz="4400">
          <a:solidFill>
            <a:schemeClr val="tx2"/>
          </a:solidFill>
          <a:latin typeface="Comic Sans MS" charset="0"/>
          <a:ea typeface="宋体" charset="0"/>
          <a:cs typeface="Tahoma" charset="0"/>
        </a:defRPr>
      </a:lvl9pPr>
    </p:titleStyle>
    <p:bodyStyle>
      <a:lvl1pPr marL="342900" indent="-342900" algn="l" rtl="0" fontAlgn="base">
        <a:spcBef>
          <a:spcPct val="20000"/>
        </a:spcBef>
        <a:spcAft>
          <a:spcPct val="0"/>
        </a:spcAft>
        <a:buClr>
          <a:schemeClr val="folHlink"/>
        </a:buClr>
        <a:buSzPct val="60000"/>
        <a:buFont typeface="Wingdings" charset="0"/>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charset="0"/>
        <a:buChar char="n"/>
        <a:defRPr sz="2800">
          <a:solidFill>
            <a:schemeClr val="tx1"/>
          </a:solidFill>
          <a:latin typeface="+mn-lt"/>
          <a:ea typeface="Tahoma" charset="0"/>
          <a:cs typeface="+mn-cs"/>
        </a:defRPr>
      </a:lvl2pPr>
      <a:lvl3pPr marL="1143000" indent="-228600" algn="l" rtl="0" fontAlgn="base">
        <a:spcBef>
          <a:spcPct val="20000"/>
        </a:spcBef>
        <a:spcAft>
          <a:spcPct val="0"/>
        </a:spcAft>
        <a:buClr>
          <a:schemeClr val="folHlink"/>
        </a:buClr>
        <a:buSzPct val="50000"/>
        <a:buFont typeface="Wingdings" charset="0"/>
        <a:buChar char="n"/>
        <a:defRPr sz="2400">
          <a:solidFill>
            <a:schemeClr val="tx1"/>
          </a:solidFill>
          <a:latin typeface="+mn-lt"/>
          <a:ea typeface="Tahoma" charset="0"/>
          <a:cs typeface="+mn-cs"/>
        </a:defRPr>
      </a:lvl3pPr>
      <a:lvl4pPr marL="1600200" indent="-228600" algn="l" rtl="0" fontAlgn="base">
        <a:spcBef>
          <a:spcPct val="20000"/>
        </a:spcBef>
        <a:spcAft>
          <a:spcPct val="0"/>
        </a:spcAft>
        <a:buClr>
          <a:schemeClr val="accent2"/>
        </a:buClr>
        <a:buSzPct val="55000"/>
        <a:buFont typeface="Wingdings" charset="0"/>
        <a:buChar char="n"/>
        <a:defRPr sz="2000">
          <a:solidFill>
            <a:schemeClr val="tx1"/>
          </a:solidFill>
          <a:latin typeface="+mn-lt"/>
          <a:ea typeface="Tahoma" charset="0"/>
          <a:cs typeface="+mn-cs"/>
        </a:defRPr>
      </a:lvl4pPr>
      <a:lvl5pPr marL="20574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5pPr>
      <a:lvl6pPr marL="25146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6pPr>
      <a:lvl7pPr marL="29718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7pPr>
      <a:lvl8pPr marL="34290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8pPr>
      <a:lvl9pPr marL="3886200" indent="-228600" algn="l" rtl="0" fontAlgn="base">
        <a:spcBef>
          <a:spcPct val="20000"/>
        </a:spcBef>
        <a:spcAft>
          <a:spcPct val="0"/>
        </a:spcAft>
        <a:buClr>
          <a:schemeClr val="accent1"/>
        </a:buClr>
        <a:buSzPct val="50000"/>
        <a:buFont typeface="Wingdings" charset="0"/>
        <a:buChar char="n"/>
        <a:defRPr sz="2000">
          <a:solidFill>
            <a:schemeClr val="tx1"/>
          </a:solidFill>
          <a:latin typeface="+mn-lt"/>
          <a:ea typeface="Tahoma" charset="0"/>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2.wmf"/></Relationships>
</file>

<file path=ppt/slides/_rels/slide27.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5.bin"/><Relationship Id="rId4" Type="http://schemas.openxmlformats.org/officeDocument/2006/relationships/image" Target="../media/image23.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42.wmf"/><Relationship Id="rId4" Type="http://schemas.openxmlformats.org/officeDocument/2006/relationships/oleObject" Target="../embeddings/oleObject7.bin"/></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28.xml"/><Relationship Id="rId7" Type="http://schemas.openxmlformats.org/officeDocument/2006/relationships/image" Target="../media/image45.wmf"/><Relationship Id="rId12" Type="http://schemas.openxmlformats.org/officeDocument/2006/relationships/image" Target="../media/image47.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9.bin"/><Relationship Id="rId11" Type="http://schemas.openxmlformats.org/officeDocument/2006/relationships/oleObject" Target="../embeddings/oleObject11.bin"/><Relationship Id="rId5" Type="http://schemas.openxmlformats.org/officeDocument/2006/relationships/image" Target="../media/image44.wmf"/><Relationship Id="rId10" Type="http://schemas.openxmlformats.org/officeDocument/2006/relationships/image" Target="../media/image46.wmf"/><Relationship Id="rId4" Type="http://schemas.openxmlformats.org/officeDocument/2006/relationships/oleObject" Target="../embeddings/oleObject8.bin"/><Relationship Id="rId9" Type="http://schemas.openxmlformats.org/officeDocument/2006/relationships/oleObject" Target="../embeddings/oleObject10.bin"/></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57.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60.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9.vml"/><Relationship Id="rId4" Type="http://schemas.openxmlformats.org/officeDocument/2006/relationships/image" Target="../media/image61.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62.wmf"/><Relationship Id="rId4" Type="http://schemas.openxmlformats.org/officeDocument/2006/relationships/oleObject" Target="../embeddings/oleObject15.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4.png"/><Relationship Id="rId5" Type="http://schemas.openxmlformats.org/officeDocument/2006/relationships/oleObject" Target="../embeddings/oleObject17.bin"/><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4.xml"/><Relationship Id="rId1" Type="http://schemas.openxmlformats.org/officeDocument/2006/relationships/vmlDrawing" Target="../drawings/vmlDrawing12.vml"/><Relationship Id="rId4" Type="http://schemas.openxmlformats.org/officeDocument/2006/relationships/image" Target="../media/image67.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vmlDrawing" Target="../drawings/vmlDrawing13.vml"/><Relationship Id="rId5" Type="http://schemas.openxmlformats.org/officeDocument/2006/relationships/image" Target="../media/image71.wmf"/><Relationship Id="rId4" Type="http://schemas.openxmlformats.org/officeDocument/2006/relationships/oleObject" Target="../embeddings/oleObject19.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74.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ctrTitle"/>
          </p:nvPr>
        </p:nvSpPr>
        <p:spPr>
          <a:xfrm>
            <a:off x="914400" y="1557338"/>
            <a:ext cx="7761288" cy="1638300"/>
          </a:xfrm>
        </p:spPr>
        <p:txBody>
          <a:bodyPr/>
          <a:lstStyle/>
          <a:p>
            <a:r>
              <a:rPr lang="en-US" altLang="zh-CN" sz="4800" dirty="0" smtClean="0">
                <a:cs typeface="宋体" charset="0"/>
              </a:rPr>
              <a:t>Color </a:t>
            </a:r>
            <a:r>
              <a:rPr lang="en-US" altLang="zh-CN" dirty="0">
                <a:cs typeface="宋体" charset="0"/>
              </a:rPr>
              <a:t>Image Processing </a:t>
            </a:r>
            <a:endParaRPr lang="th-TH" dirty="0"/>
          </a:p>
        </p:txBody>
      </p:sp>
      <p:sp>
        <p:nvSpPr>
          <p:cNvPr id="2" name="副标题 1"/>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幻灯片编号占位符 3"/>
          <p:cNvSpPr>
            <a:spLocks noGrp="1"/>
          </p:cNvSpPr>
          <p:nvPr>
            <p:ph type="sldNum" sz="quarter" idx="12"/>
          </p:nvPr>
        </p:nvSpPr>
        <p:spPr/>
        <p:txBody>
          <a:bodyPr/>
          <a:lstStyle/>
          <a:p>
            <a:fld id="{F6DB04A0-625D-8049-8459-59732B8B8B90}" type="slidenum">
              <a:rPr lang="zh-CN" altLang="en-US"/>
              <a:pPr/>
              <a:t>10</a:t>
            </a:fld>
            <a:endParaRPr lang="th-TH"/>
          </a:p>
        </p:txBody>
      </p:sp>
      <p:sp>
        <p:nvSpPr>
          <p:cNvPr id="1554434" name="Text Box 2"/>
          <p:cNvSpPr txBox="1">
            <a:spLocks noChangeArrowheads="1"/>
          </p:cNvSpPr>
          <p:nvPr/>
        </p:nvSpPr>
        <p:spPr bwMode="auto">
          <a:xfrm>
            <a:off x="539750" y="476250"/>
            <a:ext cx="828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sz="2800">
                <a:solidFill>
                  <a:schemeClr val="tx2"/>
                </a:solidFill>
                <a:latin typeface="Times New Roman" charset="0"/>
                <a:ea typeface="华文新魏" charset="0"/>
                <a:cs typeface="Times New Roman" charset="0"/>
              </a:rPr>
              <a:t>Color gamut of RGB monitor and color printing device</a:t>
            </a:r>
            <a:r>
              <a:rPr lang="en-US" altLang="zh-CN">
                <a:latin typeface="Times New Roman" charset="0"/>
                <a:ea typeface="华文新魏" charset="0"/>
                <a:cs typeface="Times New Roman" charset="0"/>
              </a:rPr>
              <a:t> </a:t>
            </a:r>
          </a:p>
        </p:txBody>
      </p:sp>
      <p:sp>
        <p:nvSpPr>
          <p:cNvPr id="1554436" name="Text Box 4"/>
          <p:cNvSpPr txBox="1">
            <a:spLocks noChangeArrowheads="1"/>
          </p:cNvSpPr>
          <p:nvPr/>
        </p:nvSpPr>
        <p:spPr bwMode="auto">
          <a:xfrm>
            <a:off x="4859338" y="4365625"/>
            <a:ext cx="381635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latin typeface="Times New Roman" charset="0"/>
                <a:ea typeface="华文新魏" charset="0"/>
                <a:cs typeface="Times New Roman" charset="0"/>
              </a:rPr>
              <a:t>From triangle with three fixed colors as vertices we can observe that not all colors can be obtained with three fixed primaries.</a:t>
            </a:r>
          </a:p>
        </p:txBody>
      </p:sp>
      <p:pic>
        <p:nvPicPr>
          <p:cNvPr id="1554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916113"/>
            <a:ext cx="4049712"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54438" name="Text Box 6"/>
          <p:cNvSpPr txBox="1">
            <a:spLocks noChangeArrowheads="1"/>
          </p:cNvSpPr>
          <p:nvPr/>
        </p:nvSpPr>
        <p:spPr bwMode="auto">
          <a:xfrm>
            <a:off x="4537075" y="1847850"/>
            <a:ext cx="3286125" cy="7620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2200">
                <a:solidFill>
                  <a:srgbClr val="FF0000"/>
                </a:solidFill>
                <a:latin typeface="Times New Roman" charset="0"/>
                <a:ea typeface="宋体" charset="0"/>
                <a:cs typeface="宋体" charset="0"/>
              </a:rPr>
              <a:t>The color gamut of RGB monitor</a:t>
            </a:r>
          </a:p>
        </p:txBody>
      </p:sp>
      <p:sp>
        <p:nvSpPr>
          <p:cNvPr id="1554439" name="Line 7"/>
          <p:cNvSpPr>
            <a:spLocks noChangeShapeType="1"/>
          </p:cNvSpPr>
          <p:nvPr/>
        </p:nvSpPr>
        <p:spPr bwMode="auto">
          <a:xfrm flipH="1">
            <a:off x="2124075" y="2133600"/>
            <a:ext cx="2505075" cy="100806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554440" name="Text Box 8"/>
          <p:cNvSpPr txBox="1">
            <a:spLocks noChangeArrowheads="1"/>
          </p:cNvSpPr>
          <p:nvPr/>
        </p:nvSpPr>
        <p:spPr bwMode="auto">
          <a:xfrm>
            <a:off x="4721225" y="3068638"/>
            <a:ext cx="3286125" cy="109696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2200">
                <a:solidFill>
                  <a:srgbClr val="FF0000"/>
                </a:solidFill>
                <a:latin typeface="Times New Roman" charset="0"/>
                <a:ea typeface="宋体" charset="0"/>
                <a:cs typeface="宋体" charset="0"/>
              </a:rPr>
              <a:t>The color gamut of high quality color printing devices</a:t>
            </a:r>
          </a:p>
        </p:txBody>
      </p:sp>
      <p:sp>
        <p:nvSpPr>
          <p:cNvPr id="1554441" name="Line 9"/>
          <p:cNvSpPr>
            <a:spLocks noChangeShapeType="1"/>
          </p:cNvSpPr>
          <p:nvPr/>
        </p:nvSpPr>
        <p:spPr bwMode="auto">
          <a:xfrm flipH="1">
            <a:off x="3276600" y="3394075"/>
            <a:ext cx="1617663" cy="809625"/>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53894EEC-7946-7449-B8C4-975AC9D341AD}" type="slidenum">
              <a:rPr lang="zh-CN" altLang="en-US"/>
              <a:pPr/>
              <a:t>11</a:t>
            </a:fld>
            <a:endParaRPr lang="th-TH"/>
          </a:p>
        </p:txBody>
      </p:sp>
      <p:sp>
        <p:nvSpPr>
          <p:cNvPr id="1544194" name="Rectangle 2"/>
          <p:cNvSpPr>
            <a:spLocks noGrp="1" noChangeArrowheads="1"/>
          </p:cNvSpPr>
          <p:nvPr>
            <p:ph type="title"/>
          </p:nvPr>
        </p:nvSpPr>
        <p:spPr/>
        <p:txBody>
          <a:bodyPr/>
          <a:lstStyle/>
          <a:p>
            <a:r>
              <a:rPr lang="en-US" altLang="zh-CN" sz="4000" dirty="0">
                <a:cs typeface="宋体" charset="0"/>
              </a:rPr>
              <a:t>Color image processing includes </a:t>
            </a:r>
            <a:r>
              <a:rPr lang="en-US" altLang="zh-CN" sz="4000" dirty="0" smtClean="0">
                <a:cs typeface="宋体" charset="0"/>
              </a:rPr>
              <a:t>two major </a:t>
            </a:r>
            <a:r>
              <a:rPr lang="en-US" altLang="zh-CN" sz="4000" dirty="0">
                <a:cs typeface="宋体" charset="0"/>
              </a:rPr>
              <a:t>areas</a:t>
            </a:r>
            <a:endParaRPr lang="zh-CN" altLang="en-US" sz="4000" dirty="0">
              <a:cs typeface="宋体" charset="0"/>
            </a:endParaRPr>
          </a:p>
        </p:txBody>
      </p:sp>
      <p:sp>
        <p:nvSpPr>
          <p:cNvPr id="1544195" name="Rectangle 3"/>
          <p:cNvSpPr>
            <a:spLocks noGrp="1" noChangeArrowheads="1"/>
          </p:cNvSpPr>
          <p:nvPr>
            <p:ph type="body" idx="1"/>
          </p:nvPr>
        </p:nvSpPr>
        <p:spPr>
          <a:xfrm>
            <a:off x="533400" y="2266528"/>
            <a:ext cx="8421688" cy="4114800"/>
          </a:xfrm>
        </p:spPr>
        <p:txBody>
          <a:bodyPr/>
          <a:lstStyle/>
          <a:p>
            <a:pPr marL="0" indent="0">
              <a:buNone/>
            </a:pPr>
            <a:r>
              <a:rPr lang="en-US" altLang="zh-CN" sz="2800" dirty="0" smtClean="0">
                <a:cs typeface="宋体" charset="0"/>
              </a:rPr>
              <a:t>1. Full-color</a:t>
            </a:r>
            <a:r>
              <a:rPr lang="en-US" altLang="zh-CN" sz="2800" dirty="0">
                <a:cs typeface="宋体" charset="0"/>
              </a:rPr>
              <a:t>: the images in question typically are acquired with a full-color sensor, such as a color TV camera or scanner</a:t>
            </a:r>
            <a:r>
              <a:rPr lang="en-US" altLang="zh-CN" sz="2800" dirty="0" smtClean="0">
                <a:cs typeface="宋体" charset="0"/>
              </a:rPr>
              <a:t>.</a:t>
            </a:r>
          </a:p>
          <a:p>
            <a:pPr marL="0" indent="0">
              <a:buNone/>
            </a:pPr>
            <a:endParaRPr lang="en-US" altLang="zh-CN" sz="2800" dirty="0">
              <a:cs typeface="宋体" charset="0"/>
            </a:endParaRPr>
          </a:p>
          <a:p>
            <a:pPr marL="0" indent="0">
              <a:buNone/>
            </a:pPr>
            <a:r>
              <a:rPr lang="en-US" altLang="zh-CN" sz="2800" dirty="0">
                <a:cs typeface="宋体" charset="0"/>
              </a:rPr>
              <a:t>2</a:t>
            </a:r>
            <a:r>
              <a:rPr lang="en-US" altLang="zh-CN" sz="2800" dirty="0" smtClean="0">
                <a:cs typeface="宋体" charset="0"/>
              </a:rPr>
              <a:t>. </a:t>
            </a:r>
            <a:r>
              <a:rPr lang="en-US" altLang="zh-CN" sz="2800" dirty="0" err="1" smtClean="0">
                <a:cs typeface="宋体" charset="0"/>
              </a:rPr>
              <a:t>Pesudo</a:t>
            </a:r>
            <a:r>
              <a:rPr lang="en-US" altLang="zh-CN" sz="2800" dirty="0" smtClean="0">
                <a:cs typeface="宋体" charset="0"/>
              </a:rPr>
              <a:t>-color </a:t>
            </a:r>
            <a:r>
              <a:rPr lang="en-US" altLang="zh-CN" sz="2800" dirty="0">
                <a:cs typeface="宋体" charset="0"/>
              </a:rPr>
              <a:t>processing: assigning a color to a particular monochrome intensity or range of intensities.</a:t>
            </a:r>
            <a:endParaRPr lang="zh-CN" altLang="en-US" sz="2800" dirty="0">
              <a:cs typeface="宋体" charset="0"/>
            </a:endParaRPr>
          </a:p>
        </p:txBody>
      </p:sp>
    </p:spTree>
    <p:extLst>
      <p:ext uri="{BB962C8B-B14F-4D97-AF65-F5344CB8AC3E}">
        <p14:creationId xmlns:p14="http://schemas.microsoft.com/office/powerpoint/2010/main" val="2946166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a:t>Color Fundamentals</a:t>
            </a:r>
          </a:p>
          <a:p>
            <a:r>
              <a:rPr lang="en-US" altLang="zh-CN" dirty="0">
                <a:solidFill>
                  <a:srgbClr val="FF0000"/>
                </a:solidFill>
              </a:rPr>
              <a:t>Color Models</a:t>
            </a:r>
          </a:p>
          <a:p>
            <a:r>
              <a:rPr lang="en-US" altLang="zh-CN" dirty="0" err="1" smtClean="0"/>
              <a:t>Pseudocolor</a:t>
            </a:r>
            <a:r>
              <a:rPr lang="en-US" altLang="zh-CN" dirty="0" smtClean="0"/>
              <a:t> </a:t>
            </a:r>
            <a:r>
              <a:rPr lang="en-US" altLang="zh-CN" dirty="0"/>
              <a:t>Image Processing</a:t>
            </a:r>
          </a:p>
          <a:p>
            <a:r>
              <a:rPr lang="en-US" altLang="zh-CN" dirty="0"/>
              <a:t>Full-Color Image Processing</a:t>
            </a:r>
          </a:p>
          <a:p>
            <a:r>
              <a:rPr lang="en-US" altLang="zh-CN" dirty="0"/>
              <a:t>Color Transformations</a:t>
            </a:r>
          </a:p>
          <a:p>
            <a:r>
              <a:rPr lang="en-US" altLang="zh-CN" dirty="0"/>
              <a:t>Color Edge Detection</a:t>
            </a:r>
          </a:p>
          <a:p>
            <a:r>
              <a:rPr lang="en-US" altLang="zh-CN" dirty="0">
                <a:cs typeface="宋体" charset="0"/>
              </a:rPr>
              <a:t>Color </a:t>
            </a:r>
            <a:r>
              <a:rPr lang="en-US" altLang="zh-CN" dirty="0" smtClean="0">
                <a:cs typeface="宋体" charset="0"/>
              </a:rPr>
              <a:t>Segmentation</a:t>
            </a:r>
          </a:p>
          <a:p>
            <a:r>
              <a:rPr lang="en-US" altLang="zh-CN" dirty="0">
                <a:cs typeface="宋体" charset="0"/>
              </a:rPr>
              <a:t>The noise in color images</a:t>
            </a:r>
            <a:endParaRPr lang="zh-CN" altLang="en-US" dirty="0"/>
          </a:p>
        </p:txBody>
      </p:sp>
      <p:sp>
        <p:nvSpPr>
          <p:cNvPr id="4" name="灯片编号占位符 3"/>
          <p:cNvSpPr>
            <a:spLocks noGrp="1"/>
          </p:cNvSpPr>
          <p:nvPr>
            <p:ph type="sldNum" sz="quarter" idx="12"/>
          </p:nvPr>
        </p:nvSpPr>
        <p:spPr/>
        <p:txBody>
          <a:bodyPr/>
          <a:lstStyle/>
          <a:p>
            <a:fld id="{8B1DFBF4-6990-0E42-A366-2E6439DBA379}" type="slidenum">
              <a:rPr lang="zh-CN" altLang="en-US" smtClean="0"/>
              <a:pPr/>
              <a:t>12</a:t>
            </a:fld>
            <a:endParaRPr lang="th-TH"/>
          </a:p>
        </p:txBody>
      </p:sp>
    </p:spTree>
    <p:extLst>
      <p:ext uri="{BB962C8B-B14F-4D97-AF65-F5344CB8AC3E}">
        <p14:creationId xmlns:p14="http://schemas.microsoft.com/office/powerpoint/2010/main" val="2891437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B47CEDE8-0C9B-BE40-9C46-C940CA4B15B3}" type="slidenum">
              <a:rPr lang="zh-CN" altLang="en-US"/>
              <a:pPr/>
              <a:t>13</a:t>
            </a:fld>
            <a:endParaRPr lang="th-TH"/>
          </a:p>
        </p:txBody>
      </p:sp>
      <p:sp>
        <p:nvSpPr>
          <p:cNvPr id="1478658" name="Rectangle 2"/>
          <p:cNvSpPr>
            <a:spLocks noGrp="1" noChangeArrowheads="1"/>
          </p:cNvSpPr>
          <p:nvPr>
            <p:ph type="title"/>
          </p:nvPr>
        </p:nvSpPr>
        <p:spPr>
          <a:xfrm>
            <a:off x="1150938" y="617538"/>
            <a:ext cx="5942012" cy="1143000"/>
          </a:xfrm>
        </p:spPr>
        <p:txBody>
          <a:bodyPr/>
          <a:lstStyle/>
          <a:p>
            <a:pPr>
              <a:lnSpc>
                <a:spcPct val="200000"/>
              </a:lnSpc>
            </a:pPr>
            <a:r>
              <a:rPr lang="en-US" altLang="zh-CN" dirty="0" smtClean="0">
                <a:cs typeface="宋体" charset="0"/>
              </a:rPr>
              <a:t>Color </a:t>
            </a:r>
            <a:r>
              <a:rPr lang="en-US" altLang="zh-CN" dirty="0">
                <a:cs typeface="宋体" charset="0"/>
              </a:rPr>
              <a:t>Models</a:t>
            </a:r>
          </a:p>
        </p:txBody>
      </p:sp>
      <p:sp>
        <p:nvSpPr>
          <p:cNvPr id="1478659" name="Rectangle 3"/>
          <p:cNvSpPr>
            <a:spLocks noGrp="1" noChangeArrowheads="1"/>
          </p:cNvSpPr>
          <p:nvPr>
            <p:ph type="body" idx="1"/>
          </p:nvPr>
        </p:nvSpPr>
        <p:spPr>
          <a:xfrm>
            <a:off x="250825" y="1989138"/>
            <a:ext cx="8775700" cy="4608512"/>
          </a:xfrm>
        </p:spPr>
        <p:txBody>
          <a:bodyPr/>
          <a:lstStyle/>
          <a:p>
            <a:pPr marL="0" indent="0">
              <a:lnSpc>
                <a:spcPct val="80000"/>
              </a:lnSpc>
              <a:buNone/>
            </a:pPr>
            <a:endParaRPr lang="en-US" altLang="zh-CN" sz="2800" dirty="0" smtClean="0">
              <a:cs typeface="宋体" charset="0"/>
            </a:endParaRPr>
          </a:p>
          <a:p>
            <a:pPr marL="0" indent="0">
              <a:lnSpc>
                <a:spcPct val="80000"/>
              </a:lnSpc>
              <a:buNone/>
            </a:pPr>
            <a:r>
              <a:rPr lang="en-US" altLang="zh-CN" sz="2800" dirty="0" smtClean="0">
                <a:cs typeface="宋体" charset="0"/>
              </a:rPr>
              <a:t>Purpose</a:t>
            </a:r>
            <a:r>
              <a:rPr lang="zh-CN" altLang="en-US" sz="2800" dirty="0" smtClean="0">
                <a:cs typeface="宋体" charset="0"/>
              </a:rPr>
              <a:t>：</a:t>
            </a:r>
            <a:endParaRPr lang="en-US" altLang="zh-CN" sz="2800" dirty="0">
              <a:cs typeface="宋体" charset="0"/>
            </a:endParaRPr>
          </a:p>
          <a:p>
            <a:pPr marL="457200" lvl="1" indent="0">
              <a:lnSpc>
                <a:spcPct val="200000"/>
              </a:lnSpc>
              <a:buNone/>
            </a:pPr>
            <a:r>
              <a:rPr lang="en-US" altLang="zh-CN" dirty="0">
                <a:ea typeface="宋体" charset="0"/>
                <a:cs typeface="宋体" charset="0"/>
              </a:rPr>
              <a:t>To facilitate the specification of colors, to quantitatively describe colors, usually can be classified as</a:t>
            </a:r>
            <a:r>
              <a:rPr lang="en-US" altLang="zh-CN" dirty="0" smtClean="0">
                <a:ea typeface="宋体" charset="0"/>
                <a:cs typeface="宋体" charset="0"/>
              </a:rPr>
              <a:t>:</a:t>
            </a:r>
            <a:endParaRPr lang="en-US" altLang="zh-CN" dirty="0">
              <a:ea typeface="宋体" charset="0"/>
              <a:cs typeface="宋体"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269889A6-90DC-F841-8E03-CBD9ECDCFD73}" type="slidenum">
              <a:rPr lang="zh-CN" altLang="en-US"/>
              <a:pPr/>
              <a:t>14</a:t>
            </a:fld>
            <a:endParaRPr lang="th-TH"/>
          </a:p>
        </p:txBody>
      </p:sp>
      <p:sp>
        <p:nvSpPr>
          <p:cNvPr id="1557506" name="Rectangle 2"/>
          <p:cNvSpPr>
            <a:spLocks noGrp="1" noChangeArrowheads="1"/>
          </p:cNvSpPr>
          <p:nvPr>
            <p:ph type="title"/>
          </p:nvPr>
        </p:nvSpPr>
        <p:spPr/>
        <p:txBody>
          <a:bodyPr/>
          <a:lstStyle/>
          <a:p>
            <a:endParaRPr lang="zh-CN" altLang="en-US">
              <a:cs typeface="宋体" charset="0"/>
            </a:endParaRPr>
          </a:p>
        </p:txBody>
      </p:sp>
      <p:sp>
        <p:nvSpPr>
          <p:cNvPr id="1557507" name="Rectangle 3"/>
          <p:cNvSpPr>
            <a:spLocks noGrp="1" noChangeArrowheads="1"/>
          </p:cNvSpPr>
          <p:nvPr>
            <p:ph type="body" idx="1"/>
          </p:nvPr>
        </p:nvSpPr>
        <p:spPr>
          <a:xfrm>
            <a:off x="188913" y="1844675"/>
            <a:ext cx="8775700" cy="4840288"/>
          </a:xfrm>
        </p:spPr>
        <p:txBody>
          <a:bodyPr/>
          <a:lstStyle/>
          <a:p>
            <a:pPr>
              <a:lnSpc>
                <a:spcPct val="90000"/>
              </a:lnSpc>
              <a:buFont typeface="Wingdings" charset="0"/>
              <a:buNone/>
            </a:pPr>
            <a:r>
              <a:rPr lang="en-US" altLang="zh-CN" sz="2800" dirty="0">
                <a:cs typeface="宋体" charset="0"/>
              </a:rPr>
              <a:t>Hardware-oriented:</a:t>
            </a:r>
          </a:p>
          <a:p>
            <a:pPr>
              <a:lnSpc>
                <a:spcPct val="90000"/>
              </a:lnSpc>
            </a:pPr>
            <a:r>
              <a:rPr lang="en-US" altLang="zh-CN" sz="2800" dirty="0">
                <a:cs typeface="宋体" charset="0"/>
              </a:rPr>
              <a:t>RGB: for color monitors and a broad class of color video cameras;</a:t>
            </a:r>
          </a:p>
          <a:p>
            <a:pPr>
              <a:lnSpc>
                <a:spcPct val="90000"/>
              </a:lnSpc>
            </a:pPr>
            <a:r>
              <a:rPr lang="en-US" altLang="zh-CN" sz="2800" dirty="0">
                <a:cs typeface="宋体" charset="0"/>
              </a:rPr>
              <a:t>CMY (or CMYK: cyan, magenta, yellow and black): color printing;</a:t>
            </a:r>
          </a:p>
          <a:p>
            <a:pPr>
              <a:lnSpc>
                <a:spcPct val="90000"/>
              </a:lnSpc>
              <a:buFont typeface="Wingdings" charset="0"/>
              <a:buNone/>
            </a:pPr>
            <a:r>
              <a:rPr lang="en-US" altLang="zh-CN" sz="2800" dirty="0">
                <a:cs typeface="宋体" charset="0"/>
              </a:rPr>
              <a:t>Application-oriented:</a:t>
            </a:r>
          </a:p>
          <a:p>
            <a:pPr>
              <a:lnSpc>
                <a:spcPct val="90000"/>
              </a:lnSpc>
            </a:pPr>
            <a:r>
              <a:rPr lang="en-US" altLang="zh-CN" sz="2800" dirty="0">
                <a:cs typeface="宋体" charset="0"/>
              </a:rPr>
              <a:t>HSI (hue, saturation and intensity): corresponds closely  with the way humans describe and interpret color. It also decouples the color and gray-scale information, making it suitable for many of the gray-scale technique.</a:t>
            </a:r>
          </a:p>
          <a:p>
            <a:pPr>
              <a:lnSpc>
                <a:spcPct val="90000"/>
              </a:lnSpc>
            </a:pPr>
            <a:endParaRPr lang="zh-CN" altLang="en-US" sz="2800" dirty="0">
              <a:cs typeface="宋体"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幻灯片编号占位符 5"/>
          <p:cNvSpPr>
            <a:spLocks noGrp="1"/>
          </p:cNvSpPr>
          <p:nvPr>
            <p:ph type="sldNum" sz="quarter" idx="12"/>
          </p:nvPr>
        </p:nvSpPr>
        <p:spPr/>
        <p:txBody>
          <a:bodyPr/>
          <a:lstStyle/>
          <a:p>
            <a:fld id="{E20A2E6A-A0C6-C74C-BA7F-C77725A676EB}" type="slidenum">
              <a:rPr lang="zh-CN" altLang="en-US"/>
              <a:pPr/>
              <a:t>15</a:t>
            </a:fld>
            <a:endParaRPr lang="th-TH"/>
          </a:p>
        </p:txBody>
      </p:sp>
      <p:sp>
        <p:nvSpPr>
          <p:cNvPr id="1476610" name="Rectangle 2"/>
          <p:cNvSpPr>
            <a:spLocks noGrp="1" noChangeArrowheads="1"/>
          </p:cNvSpPr>
          <p:nvPr>
            <p:ph type="title"/>
          </p:nvPr>
        </p:nvSpPr>
        <p:spPr>
          <a:xfrm>
            <a:off x="1150938" y="617538"/>
            <a:ext cx="6373812" cy="1143000"/>
          </a:xfrm>
        </p:spPr>
        <p:txBody>
          <a:bodyPr/>
          <a:lstStyle/>
          <a:p>
            <a:r>
              <a:rPr lang="en-US" altLang="zh-CN" dirty="0" smtClean="0">
                <a:cs typeface="宋体" charset="0"/>
              </a:rPr>
              <a:t>RGB </a:t>
            </a:r>
            <a:r>
              <a:rPr lang="en-US" altLang="zh-CN" dirty="0">
                <a:cs typeface="宋体" charset="0"/>
              </a:rPr>
              <a:t>color model</a:t>
            </a:r>
          </a:p>
        </p:txBody>
      </p:sp>
      <p:pic>
        <p:nvPicPr>
          <p:cNvPr id="1476612" name="Picture 4"/>
          <p:cNvPicPr>
            <a:picLocks noChangeAspect="1" noChangeArrowheads="1"/>
          </p:cNvPicPr>
          <p:nvPr/>
        </p:nvPicPr>
        <p:blipFill>
          <a:blip r:embed="rId3">
            <a:extLst>
              <a:ext uri="{28A0092B-C50C-407E-A947-70E740481C1C}">
                <a14:useLocalDpi xmlns:a14="http://schemas.microsoft.com/office/drawing/2010/main" val="0"/>
              </a:ext>
            </a:extLst>
          </a:blip>
          <a:srcRect l="34624"/>
          <a:stretch>
            <a:fillRect/>
          </a:stretch>
        </p:blipFill>
        <p:spPr bwMode="auto">
          <a:xfrm>
            <a:off x="1403350" y="1773238"/>
            <a:ext cx="4105275" cy="338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76613" name="Picture 5"/>
          <p:cNvPicPr>
            <a:picLocks noChangeAspect="1" noChangeArrowheads="1"/>
          </p:cNvPicPr>
          <p:nvPr/>
        </p:nvPicPr>
        <p:blipFill>
          <a:blip r:embed="rId3">
            <a:extLst>
              <a:ext uri="{28A0092B-C50C-407E-A947-70E740481C1C}">
                <a14:useLocalDpi xmlns:a14="http://schemas.microsoft.com/office/drawing/2010/main" val="0"/>
              </a:ext>
            </a:extLst>
          </a:blip>
          <a:srcRect r="77347" b="43199"/>
          <a:stretch>
            <a:fillRect/>
          </a:stretch>
        </p:blipFill>
        <p:spPr bwMode="auto">
          <a:xfrm>
            <a:off x="539750" y="2273300"/>
            <a:ext cx="12255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76614" name="Picture 6"/>
          <p:cNvPicPr>
            <a:picLocks noChangeAspect="1" noChangeArrowheads="1"/>
          </p:cNvPicPr>
          <p:nvPr/>
        </p:nvPicPr>
        <p:blipFill>
          <a:blip r:embed="rId4">
            <a:extLst>
              <a:ext uri="{28A0092B-C50C-407E-A947-70E740481C1C}">
                <a14:useLocalDpi xmlns:a14="http://schemas.microsoft.com/office/drawing/2010/main" val="0"/>
              </a:ext>
            </a:extLst>
          </a:blip>
          <a:srcRect l="25516" r="26328" b="14049"/>
          <a:stretch>
            <a:fillRect/>
          </a:stretch>
        </p:blipFill>
        <p:spPr bwMode="auto">
          <a:xfrm>
            <a:off x="5364163" y="2492375"/>
            <a:ext cx="3095625" cy="218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76615" name="Picture 7"/>
          <p:cNvPicPr>
            <a:picLocks noChangeAspect="1" noChangeArrowheads="1"/>
          </p:cNvPicPr>
          <p:nvPr/>
        </p:nvPicPr>
        <p:blipFill>
          <a:blip r:embed="rId4">
            <a:extLst>
              <a:ext uri="{28A0092B-C50C-407E-A947-70E740481C1C}">
                <a14:useLocalDpi xmlns:a14="http://schemas.microsoft.com/office/drawing/2010/main" val="0"/>
              </a:ext>
            </a:extLst>
          </a:blip>
          <a:srcRect t="85951" r="51842" b="-316"/>
          <a:stretch>
            <a:fillRect/>
          </a:stretch>
        </p:blipFill>
        <p:spPr bwMode="auto">
          <a:xfrm>
            <a:off x="5724525" y="4868863"/>
            <a:ext cx="26638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76617" name="Line 9"/>
          <p:cNvSpPr>
            <a:spLocks noChangeShapeType="1"/>
          </p:cNvSpPr>
          <p:nvPr/>
        </p:nvSpPr>
        <p:spPr bwMode="auto">
          <a:xfrm>
            <a:off x="6518275" y="4070350"/>
            <a:ext cx="1600200"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476618" name="Line 10"/>
          <p:cNvSpPr>
            <a:spLocks noChangeShapeType="1"/>
          </p:cNvSpPr>
          <p:nvPr/>
        </p:nvSpPr>
        <p:spPr bwMode="auto">
          <a:xfrm flipV="1">
            <a:off x="6518275" y="2359025"/>
            <a:ext cx="0" cy="17113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476619" name="Line 11"/>
          <p:cNvSpPr>
            <a:spLocks noChangeShapeType="1"/>
          </p:cNvSpPr>
          <p:nvPr/>
        </p:nvSpPr>
        <p:spPr bwMode="auto">
          <a:xfrm flipH="1">
            <a:off x="5800725" y="4070350"/>
            <a:ext cx="717550" cy="611188"/>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476620" name="Line 12"/>
          <p:cNvSpPr>
            <a:spLocks noChangeShapeType="1"/>
          </p:cNvSpPr>
          <p:nvPr/>
        </p:nvSpPr>
        <p:spPr bwMode="auto">
          <a:xfrm flipV="1">
            <a:off x="6518275" y="1625600"/>
            <a:ext cx="0" cy="7334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476621" name="Line 13"/>
          <p:cNvSpPr>
            <a:spLocks noChangeShapeType="1"/>
          </p:cNvSpPr>
          <p:nvPr/>
        </p:nvSpPr>
        <p:spPr bwMode="auto">
          <a:xfrm flipH="1">
            <a:off x="5580063" y="4681538"/>
            <a:ext cx="220662" cy="184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476622" name="Line 14"/>
          <p:cNvSpPr>
            <a:spLocks noChangeShapeType="1"/>
          </p:cNvSpPr>
          <p:nvPr/>
        </p:nvSpPr>
        <p:spPr bwMode="auto">
          <a:xfrm>
            <a:off x="8118475" y="4070350"/>
            <a:ext cx="7731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476623" name="Text Box 15"/>
          <p:cNvSpPr txBox="1">
            <a:spLocks noChangeArrowheads="1"/>
          </p:cNvSpPr>
          <p:nvPr/>
        </p:nvSpPr>
        <p:spPr bwMode="auto">
          <a:xfrm>
            <a:off x="196850" y="5229225"/>
            <a:ext cx="86233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solidFill>
                  <a:schemeClr val="tx2"/>
                </a:solidFill>
                <a:latin typeface="Times New Roman" charset="0"/>
                <a:ea typeface="华文新魏" charset="0"/>
                <a:cs typeface="Times New Roman" charset="0"/>
              </a:rPr>
              <a:t>Bit depth</a:t>
            </a:r>
            <a:r>
              <a:rPr lang="en-US" altLang="zh-CN">
                <a:latin typeface="Times New Roman" charset="0"/>
                <a:ea typeface="华文新魏" charset="0"/>
                <a:cs typeface="Times New Roman" charset="0"/>
              </a:rPr>
              <a:t> (or pixel depth): the number of bits used to represent each pixel in RGB space.</a:t>
            </a:r>
          </a:p>
          <a:p>
            <a:r>
              <a:rPr lang="en-US" altLang="zh-CN">
                <a:solidFill>
                  <a:schemeClr val="tx2"/>
                </a:solidFill>
                <a:latin typeface="Times New Roman" charset="0"/>
                <a:ea typeface="华文新魏" charset="0"/>
                <a:cs typeface="Times New Roman" charset="0"/>
              </a:rPr>
              <a:t>Full color:</a:t>
            </a:r>
            <a:r>
              <a:rPr lang="en-US" altLang="zh-CN">
                <a:latin typeface="Times New Roman" charset="0"/>
                <a:ea typeface="华文新魏" charset="0"/>
                <a:cs typeface="Times New Roman" charset="0"/>
              </a:rPr>
              <a:t> 24-bit RGB color image. The total of colors is (2</a:t>
            </a:r>
            <a:r>
              <a:rPr lang="en-US" altLang="zh-CN" baseline="30000">
                <a:latin typeface="Times New Roman" charset="0"/>
                <a:ea typeface="华文新魏" charset="0"/>
                <a:cs typeface="Times New Roman" charset="0"/>
              </a:rPr>
              <a:t>8</a:t>
            </a:r>
            <a:r>
              <a:rPr lang="en-US" altLang="zh-CN">
                <a:latin typeface="Times New Roman" charset="0"/>
                <a:ea typeface="华文新魏" charset="0"/>
                <a:cs typeface="Times New Roman" charset="0"/>
              </a:rPr>
              <a:t>)</a:t>
            </a:r>
            <a:r>
              <a:rPr lang="en-US" altLang="zh-CN" baseline="30000">
                <a:latin typeface="Times New Roman" charset="0"/>
                <a:ea typeface="华文新魏" charset="0"/>
                <a:cs typeface="Times New Roman" charset="0"/>
              </a:rPr>
              <a:t>3</a:t>
            </a:r>
            <a:r>
              <a:rPr lang="en-US" altLang="zh-CN">
                <a:latin typeface="Times New Roman" charset="0"/>
                <a:ea typeface="华文新魏" charset="0"/>
                <a:cs typeface="Times New Roman" charset="0"/>
              </a:rPr>
              <a:t>= 16,777,216.</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3"/>
          <p:cNvSpPr>
            <a:spLocks noGrp="1"/>
          </p:cNvSpPr>
          <p:nvPr>
            <p:ph type="sldNum" sz="quarter" idx="12"/>
          </p:nvPr>
        </p:nvSpPr>
        <p:spPr/>
        <p:txBody>
          <a:bodyPr/>
          <a:lstStyle/>
          <a:p>
            <a:fld id="{2FC78F95-C229-4A4E-8F1D-D678235D4E30}" type="slidenum">
              <a:rPr lang="zh-CN" altLang="en-US"/>
              <a:pPr/>
              <a:t>16</a:t>
            </a:fld>
            <a:endParaRPr lang="th-TH"/>
          </a:p>
        </p:txBody>
      </p:sp>
      <p:pic>
        <p:nvPicPr>
          <p:cNvPr id="1429507" name="Picture 3"/>
          <p:cNvPicPr>
            <a:picLocks noChangeAspect="1" noChangeArrowheads="1"/>
          </p:cNvPicPr>
          <p:nvPr/>
        </p:nvPicPr>
        <p:blipFill>
          <a:blip r:embed="rId3">
            <a:extLst>
              <a:ext uri="{28A0092B-C50C-407E-A947-70E740481C1C}">
                <a14:useLocalDpi xmlns:a14="http://schemas.microsoft.com/office/drawing/2010/main" val="0"/>
              </a:ext>
            </a:extLst>
          </a:blip>
          <a:srcRect b="31314"/>
          <a:stretch>
            <a:fillRect/>
          </a:stretch>
        </p:blipFill>
        <p:spPr bwMode="auto">
          <a:xfrm>
            <a:off x="107950" y="404813"/>
            <a:ext cx="7416800"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29510" name="Text Box 6"/>
          <p:cNvSpPr txBox="1">
            <a:spLocks noChangeArrowheads="1"/>
          </p:cNvSpPr>
          <p:nvPr/>
        </p:nvSpPr>
        <p:spPr bwMode="auto">
          <a:xfrm>
            <a:off x="5003800" y="3429000"/>
            <a:ext cx="37639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dirty="0">
                <a:latin typeface="Times New Roman" charset="0"/>
                <a:ea typeface="华文新魏" charset="0"/>
                <a:cs typeface="Times New Roman" charset="0"/>
              </a:rPr>
              <a:t>Three hidden surface planes in the </a:t>
            </a:r>
            <a:r>
              <a:rPr lang="en-US" altLang="zh-CN" dirty="0" smtClean="0">
                <a:latin typeface="Times New Roman" charset="0"/>
                <a:ea typeface="华文新魏" charset="0"/>
                <a:cs typeface="Times New Roman" charset="0"/>
              </a:rPr>
              <a:t>color </a:t>
            </a:r>
            <a:r>
              <a:rPr lang="en-US" altLang="zh-CN" dirty="0">
                <a:latin typeface="Times New Roman" charset="0"/>
                <a:ea typeface="华文新魏" charset="0"/>
                <a:cs typeface="Times New Roman" charset="0"/>
              </a:rPr>
              <a:t>cube</a:t>
            </a:r>
          </a:p>
        </p:txBody>
      </p:sp>
      <p:pic>
        <p:nvPicPr>
          <p:cNvPr id="1429512" name="Picture 8"/>
          <p:cNvPicPr>
            <a:picLocks noChangeAspect="1" noChangeArrowheads="1"/>
          </p:cNvPicPr>
          <p:nvPr/>
        </p:nvPicPr>
        <p:blipFill>
          <a:blip r:embed="rId3">
            <a:extLst>
              <a:ext uri="{28A0092B-C50C-407E-A947-70E740481C1C}">
                <a14:useLocalDpi xmlns:a14="http://schemas.microsoft.com/office/drawing/2010/main" val="0"/>
              </a:ext>
            </a:extLst>
          </a:blip>
          <a:srcRect l="37863" t="72270" r="5821"/>
          <a:stretch>
            <a:fillRect/>
          </a:stretch>
        </p:blipFill>
        <p:spPr bwMode="auto">
          <a:xfrm>
            <a:off x="1403350" y="4437063"/>
            <a:ext cx="56896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29513" name="Line 9"/>
          <p:cNvSpPr>
            <a:spLocks noChangeShapeType="1"/>
          </p:cNvSpPr>
          <p:nvPr/>
        </p:nvSpPr>
        <p:spPr bwMode="auto">
          <a:xfrm flipV="1">
            <a:off x="6084888" y="4222750"/>
            <a:ext cx="792162" cy="3587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429514" name="Rectangle 10"/>
          <p:cNvSpPr>
            <a:spLocks noChangeArrowheads="1"/>
          </p:cNvSpPr>
          <p:nvPr/>
        </p:nvSpPr>
        <p:spPr bwMode="auto">
          <a:xfrm>
            <a:off x="4427538" y="260350"/>
            <a:ext cx="439261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ea typeface="宋体" charset="0"/>
                <a:cs typeface="宋体" charset="0"/>
              </a:rPr>
              <a:t>Generating the RGB image of the cross-sectional color plane (127, G, B)</a:t>
            </a:r>
            <a:endParaRPr lang="zh-CN" altLang="en-US">
              <a:ea typeface="宋体" charset="0"/>
              <a:cs typeface="宋体"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30533" name="Group 5"/>
          <p:cNvGrpSpPr>
            <a:grpSpLocks/>
          </p:cNvGrpSpPr>
          <p:nvPr/>
        </p:nvGrpSpPr>
        <p:grpSpPr bwMode="auto">
          <a:xfrm>
            <a:off x="2051050" y="260350"/>
            <a:ext cx="6913563" cy="5329238"/>
            <a:chOff x="1391" y="1089"/>
            <a:chExt cx="3840" cy="3142"/>
          </a:xfrm>
        </p:grpSpPr>
        <p:pic>
          <p:nvPicPr>
            <p:cNvPr id="1430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 y="1089"/>
              <a:ext cx="3667" cy="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30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9" y="1797"/>
              <a:ext cx="3802" cy="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1430538" name="Rectangle 10"/>
          <p:cNvSpPr>
            <a:spLocks noChangeArrowheads="1"/>
          </p:cNvSpPr>
          <p:nvPr/>
        </p:nvSpPr>
        <p:spPr bwMode="auto">
          <a:xfrm>
            <a:off x="179388" y="5662613"/>
            <a:ext cx="8713787"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chemeClr val="folHlink"/>
              </a:buClr>
              <a:buSzPct val="60000"/>
              <a:buFont typeface="Wingdings" charset="0"/>
              <a:buChar char="n"/>
            </a:pPr>
            <a:r>
              <a:rPr lang="en-US" altLang="zh-CN" sz="2000">
                <a:latin typeface="Comic Sans MS" charset="0"/>
                <a:ea typeface="宋体" charset="0"/>
                <a:cs typeface="宋体" charset="0"/>
              </a:rPr>
              <a:t>For most graphics images used for Internet applications, a set of 216 colors has been selected to represent </a:t>
            </a:r>
            <a:r>
              <a:rPr lang="en-US" sz="2000">
                <a:latin typeface="Comic Sans MS" charset="0"/>
                <a:ea typeface="宋体" charset="0"/>
                <a:cs typeface="Tahoma" charset="0"/>
              </a:rPr>
              <a:t>"</a:t>
            </a:r>
            <a:r>
              <a:rPr lang="en-US" altLang="zh-CN" sz="2000">
                <a:solidFill>
                  <a:srgbClr val="FF0000"/>
                </a:solidFill>
                <a:latin typeface="Comic Sans MS" charset="0"/>
                <a:ea typeface="宋体" charset="0"/>
                <a:cs typeface="宋体" charset="0"/>
              </a:rPr>
              <a:t>safe colors</a:t>
            </a:r>
            <a:r>
              <a:rPr lang="en-US" sz="2000">
                <a:latin typeface="Comic Sans MS" charset="0"/>
                <a:ea typeface="宋体" charset="0"/>
                <a:cs typeface="Tahoma" charset="0"/>
              </a:rPr>
              <a:t>"</a:t>
            </a:r>
            <a:r>
              <a:rPr lang="en-US" altLang="zh-CN" sz="2000">
                <a:latin typeface="Comic Sans MS" charset="0"/>
                <a:ea typeface="宋体" charset="0"/>
                <a:cs typeface="宋体" charset="0"/>
              </a:rPr>
              <a:t> which should be reliably displayed on computer monitors.</a:t>
            </a:r>
            <a:r>
              <a:rPr lang="en-US" altLang="zh-CN" sz="2800">
                <a:latin typeface="Comic Sans MS" charset="0"/>
                <a:ea typeface="宋体" charset="0"/>
                <a:cs typeface="宋体" charset="0"/>
              </a:rPr>
              <a:t> </a:t>
            </a:r>
            <a:endParaRPr lang="zh-TW" altLang="en-US" sz="2800">
              <a:latin typeface="Comic Sans MS" charset="0"/>
              <a:ea typeface="宋体" charset="0"/>
              <a:cs typeface="宋体" charset="0"/>
            </a:endParaRPr>
          </a:p>
        </p:txBody>
      </p:sp>
      <p:sp>
        <p:nvSpPr>
          <p:cNvPr id="1430539" name="Text Box 11"/>
          <p:cNvSpPr txBox="1">
            <a:spLocks noChangeArrowheads="1"/>
          </p:cNvSpPr>
          <p:nvPr/>
        </p:nvSpPr>
        <p:spPr bwMode="auto">
          <a:xfrm>
            <a:off x="250825" y="2133600"/>
            <a:ext cx="18732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a:latin typeface="Times New Roman" charset="0"/>
                <a:ea typeface="宋体" charset="0"/>
                <a:cs typeface="宋体" charset="0"/>
              </a:rPr>
              <a:t>Organized in descending RGB values. </a:t>
            </a:r>
          </a:p>
        </p:txBody>
      </p:sp>
      <p:sp>
        <p:nvSpPr>
          <p:cNvPr id="1430540" name="Line 12"/>
          <p:cNvSpPr>
            <a:spLocks noChangeShapeType="1"/>
          </p:cNvSpPr>
          <p:nvPr/>
        </p:nvSpPr>
        <p:spPr bwMode="auto">
          <a:xfrm flipH="1" flipV="1">
            <a:off x="1763713" y="2636838"/>
            <a:ext cx="973137" cy="936625"/>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04C5A758-8724-1A4A-9723-7F9BFF09210D}" type="slidenum">
              <a:rPr lang="zh-CN" altLang="en-US"/>
              <a:pPr/>
              <a:t>18</a:t>
            </a:fld>
            <a:endParaRPr lang="th-TH"/>
          </a:p>
        </p:txBody>
      </p:sp>
      <p:sp>
        <p:nvSpPr>
          <p:cNvPr id="1595395" name="Rectangle 3"/>
          <p:cNvSpPr>
            <a:spLocks noGrp="1" noChangeArrowheads="1"/>
          </p:cNvSpPr>
          <p:nvPr>
            <p:ph type="body" idx="1"/>
          </p:nvPr>
        </p:nvSpPr>
        <p:spPr>
          <a:xfrm>
            <a:off x="533400" y="2017713"/>
            <a:ext cx="7999413" cy="906462"/>
          </a:xfrm>
        </p:spPr>
        <p:txBody>
          <a:bodyPr/>
          <a:lstStyle/>
          <a:p>
            <a:pPr>
              <a:lnSpc>
                <a:spcPct val="90000"/>
              </a:lnSpc>
            </a:pPr>
            <a:r>
              <a:rPr lang="en-US" altLang="zh-CN" sz="2800">
                <a:cs typeface="宋体" charset="0"/>
              </a:rPr>
              <a:t>It is a hollow cube, that is to say, it has valid colors only on the surface planes.</a:t>
            </a:r>
            <a:endParaRPr lang="zh-CN" altLang="en-US" sz="2800">
              <a:cs typeface="宋体" charset="0"/>
            </a:endParaRPr>
          </a:p>
        </p:txBody>
      </p:sp>
      <p:pic>
        <p:nvPicPr>
          <p:cNvPr id="1595396" name="Picture 4"/>
          <p:cNvPicPr>
            <a:picLocks noChangeAspect="1" noChangeArrowheads="1"/>
          </p:cNvPicPr>
          <p:nvPr/>
        </p:nvPicPr>
        <p:blipFill>
          <a:blip r:embed="rId2">
            <a:extLst>
              <a:ext uri="{28A0092B-C50C-407E-A947-70E740481C1C}">
                <a14:useLocalDpi xmlns:a14="http://schemas.microsoft.com/office/drawing/2010/main" val="0"/>
              </a:ext>
            </a:extLst>
          </a:blip>
          <a:srcRect r="29169"/>
          <a:stretch>
            <a:fillRect/>
          </a:stretch>
        </p:blipFill>
        <p:spPr bwMode="auto">
          <a:xfrm>
            <a:off x="611188" y="2924175"/>
            <a:ext cx="6551612" cy="370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6"/>
          <p:cNvSpPr>
            <a:spLocks noGrp="1"/>
          </p:cNvSpPr>
          <p:nvPr>
            <p:ph type="sldNum" sz="quarter" idx="12"/>
          </p:nvPr>
        </p:nvSpPr>
        <p:spPr/>
        <p:txBody>
          <a:bodyPr/>
          <a:lstStyle/>
          <a:p>
            <a:fld id="{6684772C-804F-D749-A737-E388CA546257}" type="slidenum">
              <a:rPr lang="zh-CN" altLang="en-US"/>
              <a:pPr/>
              <a:t>19</a:t>
            </a:fld>
            <a:endParaRPr lang="th-TH"/>
          </a:p>
        </p:txBody>
      </p:sp>
      <p:sp>
        <p:nvSpPr>
          <p:cNvPr id="1598467" name="Rectangle 3"/>
          <p:cNvSpPr>
            <a:spLocks noGrp="1" noChangeArrowheads="1"/>
          </p:cNvSpPr>
          <p:nvPr>
            <p:ph type="body" sz="half" idx="1"/>
          </p:nvPr>
        </p:nvSpPr>
        <p:spPr>
          <a:xfrm>
            <a:off x="468313" y="2349500"/>
            <a:ext cx="7991475" cy="4032250"/>
          </a:xfrm>
          <a:noFill/>
          <a:ln/>
        </p:spPr>
        <p:txBody>
          <a:bodyPr/>
          <a:lstStyle/>
          <a:p>
            <a:r>
              <a:rPr lang="en-US" altLang="zh-TW" sz="2800">
                <a:ea typeface="新細明體" charset="0"/>
                <a:cs typeface="新細明體" charset="0"/>
              </a:rPr>
              <a:t>An RGB to CMY conversion</a:t>
            </a:r>
            <a:endParaRPr lang="en-US" altLang="zh-CN" sz="2800">
              <a:ea typeface="新細明體" charset="0"/>
              <a:cs typeface="新細明體" charset="0"/>
            </a:endParaRPr>
          </a:p>
          <a:p>
            <a:endParaRPr lang="en-US" altLang="zh-CN" sz="2800">
              <a:ea typeface="新細明體" charset="0"/>
              <a:cs typeface="新細明體" charset="0"/>
            </a:endParaRPr>
          </a:p>
          <a:p>
            <a:endParaRPr lang="en-US" altLang="zh-CN" sz="2800">
              <a:ea typeface="新細明體" charset="0"/>
              <a:cs typeface="新細明體" charset="0"/>
            </a:endParaRPr>
          </a:p>
          <a:p>
            <a:endParaRPr lang="en-US" altLang="zh-CN" sz="2800">
              <a:ea typeface="新細明體" charset="0"/>
              <a:cs typeface="新細明體" charset="0"/>
            </a:endParaRPr>
          </a:p>
          <a:p>
            <a:endParaRPr lang="en-US" altLang="zh-CN" sz="2800">
              <a:cs typeface="宋体" charset="0"/>
            </a:endParaRPr>
          </a:p>
          <a:p>
            <a:r>
              <a:rPr lang="en-US" altLang="zh-CN" sz="2800">
                <a:cs typeface="宋体" charset="0"/>
              </a:rPr>
              <a:t>CMYK </a:t>
            </a:r>
            <a:r>
              <a:rPr lang="en-US" altLang="zh-CN" sz="2800">
                <a:latin typeface="Times New Roman"/>
                <a:cs typeface="宋体" charset="0"/>
              </a:rPr>
              <a:t>–</a:t>
            </a:r>
            <a:r>
              <a:rPr lang="en-US" altLang="zh-CN" sz="2800">
                <a:cs typeface="宋体" charset="0"/>
              </a:rPr>
              <a:t> cyan, magenta, yellow, and black. This model is used in connection with generating hardcopy output.</a:t>
            </a:r>
            <a:endParaRPr lang="en-US" altLang="zh-TW" sz="2800">
              <a:ea typeface="新細明體" charset="0"/>
              <a:cs typeface="新細明體" charset="0"/>
            </a:endParaRPr>
          </a:p>
        </p:txBody>
      </p:sp>
      <p:graphicFrame>
        <p:nvGraphicFramePr>
          <p:cNvPr id="1598468" name="Object 4"/>
          <p:cNvGraphicFramePr>
            <a:graphicFrameLocks noGrp="1" noChangeAspect="1"/>
          </p:cNvGraphicFramePr>
          <p:nvPr>
            <p:ph sz="half" idx="2"/>
          </p:nvPr>
        </p:nvGraphicFramePr>
        <p:xfrm>
          <a:off x="1619250" y="3068638"/>
          <a:ext cx="2590800" cy="1552575"/>
        </p:xfrm>
        <a:graphic>
          <a:graphicData uri="http://schemas.openxmlformats.org/presentationml/2006/ole">
            <mc:AlternateContent xmlns:mc="http://schemas.openxmlformats.org/markup-compatibility/2006">
              <mc:Choice xmlns:v="urn:schemas-microsoft-com:vml" Requires="v">
                <p:oleObj spid="_x0000_s1598548" name="公式" r:id="rId4" imgW="1054080" imgH="711000" progId="Equation.3">
                  <p:embed/>
                </p:oleObj>
              </mc:Choice>
              <mc:Fallback>
                <p:oleObj name="公式" r:id="rId4" imgW="1054080" imgH="711000" progId="Equation.3">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3068638"/>
                        <a:ext cx="2590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598470" name="Rectangle 6"/>
          <p:cNvSpPr>
            <a:spLocks noGrp="1" noChangeArrowheads="1"/>
          </p:cNvSpPr>
          <p:nvPr>
            <p:ph type="title"/>
          </p:nvPr>
        </p:nvSpPr>
        <p:spPr>
          <a:xfrm>
            <a:off x="1366838" y="617538"/>
            <a:ext cx="7237412" cy="1143000"/>
          </a:xfrm>
          <a:noFill/>
          <a:ln/>
        </p:spPr>
        <p:txBody>
          <a:bodyPr/>
          <a:lstStyle/>
          <a:p>
            <a:r>
              <a:rPr lang="en-US" altLang="zh-CN" sz="4000" dirty="0" smtClean="0">
                <a:cs typeface="宋体" charset="0"/>
              </a:rPr>
              <a:t>CMY </a:t>
            </a:r>
            <a:r>
              <a:rPr lang="en-US" altLang="zh-CN" sz="4000" dirty="0">
                <a:cs typeface="宋体" charset="0"/>
              </a:rPr>
              <a:t>and CMYK Models</a:t>
            </a:r>
            <a:endParaRPr lang="zh-CN" altLang="en-US" sz="4000" dirty="0">
              <a:cs typeface="宋体"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a:solidFill>
                  <a:srgbClr val="FF0000"/>
                </a:solidFill>
              </a:rPr>
              <a:t>Color Fundamentals</a:t>
            </a:r>
          </a:p>
          <a:p>
            <a:r>
              <a:rPr lang="en-US" altLang="zh-CN" dirty="0"/>
              <a:t>Color Models</a:t>
            </a:r>
          </a:p>
          <a:p>
            <a:r>
              <a:rPr lang="en-US" altLang="zh-CN" dirty="0" err="1" smtClean="0"/>
              <a:t>Pseudocolor</a:t>
            </a:r>
            <a:r>
              <a:rPr lang="en-US" altLang="zh-CN" dirty="0" smtClean="0"/>
              <a:t> </a:t>
            </a:r>
            <a:r>
              <a:rPr lang="en-US" altLang="zh-CN" dirty="0"/>
              <a:t>Image Processing</a:t>
            </a:r>
          </a:p>
          <a:p>
            <a:r>
              <a:rPr lang="en-US" altLang="zh-CN" dirty="0"/>
              <a:t>Full-Color Image Processing</a:t>
            </a:r>
          </a:p>
          <a:p>
            <a:r>
              <a:rPr lang="en-US" altLang="zh-CN" dirty="0"/>
              <a:t>Color Transformations</a:t>
            </a:r>
          </a:p>
          <a:p>
            <a:r>
              <a:rPr lang="en-US" altLang="zh-CN" dirty="0"/>
              <a:t>Color Edge Detection</a:t>
            </a:r>
          </a:p>
          <a:p>
            <a:r>
              <a:rPr lang="en-US" altLang="zh-CN" dirty="0">
                <a:cs typeface="宋体" charset="0"/>
              </a:rPr>
              <a:t>Color </a:t>
            </a:r>
            <a:r>
              <a:rPr lang="en-US" altLang="zh-CN" dirty="0" smtClean="0">
                <a:cs typeface="宋体" charset="0"/>
              </a:rPr>
              <a:t>Segmentation</a:t>
            </a:r>
          </a:p>
          <a:p>
            <a:r>
              <a:rPr lang="en-US" altLang="zh-CN" dirty="0">
                <a:cs typeface="宋体" charset="0"/>
              </a:rPr>
              <a:t>The noise in color images</a:t>
            </a:r>
            <a:endParaRPr lang="zh-CN" altLang="en-US" dirty="0"/>
          </a:p>
        </p:txBody>
      </p:sp>
      <p:sp>
        <p:nvSpPr>
          <p:cNvPr id="4" name="灯片编号占位符 3"/>
          <p:cNvSpPr>
            <a:spLocks noGrp="1"/>
          </p:cNvSpPr>
          <p:nvPr>
            <p:ph type="sldNum" sz="quarter" idx="12"/>
          </p:nvPr>
        </p:nvSpPr>
        <p:spPr/>
        <p:txBody>
          <a:bodyPr/>
          <a:lstStyle/>
          <a:p>
            <a:fld id="{8B1DFBF4-6990-0E42-A366-2E6439DBA379}" type="slidenum">
              <a:rPr lang="zh-CN" altLang="en-US" smtClean="0"/>
              <a:pPr/>
              <a:t>2</a:t>
            </a:fld>
            <a:endParaRPr lang="th-TH"/>
          </a:p>
        </p:txBody>
      </p:sp>
    </p:spTree>
    <p:extLst>
      <p:ext uri="{BB962C8B-B14F-4D97-AF65-F5344CB8AC3E}">
        <p14:creationId xmlns:p14="http://schemas.microsoft.com/office/powerpoint/2010/main" val="6351554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4EC8CD95-B572-6E43-98F5-5B3563844997}" type="slidenum">
              <a:rPr lang="zh-CN" altLang="en-US"/>
              <a:pPr/>
              <a:t>20</a:t>
            </a:fld>
            <a:endParaRPr lang="th-TH"/>
          </a:p>
        </p:txBody>
      </p:sp>
      <p:sp>
        <p:nvSpPr>
          <p:cNvPr id="1479682" name="Rectangle 2"/>
          <p:cNvSpPr>
            <a:spLocks noGrp="1" noChangeArrowheads="1"/>
          </p:cNvSpPr>
          <p:nvPr>
            <p:ph type="title"/>
          </p:nvPr>
        </p:nvSpPr>
        <p:spPr>
          <a:xfrm>
            <a:off x="1547813" y="333375"/>
            <a:ext cx="6769100" cy="1427163"/>
          </a:xfrm>
        </p:spPr>
        <p:txBody>
          <a:bodyPr/>
          <a:lstStyle/>
          <a:p>
            <a:r>
              <a:rPr lang="en-US" altLang="zh-CN" sz="4000">
                <a:cs typeface="宋体" charset="0"/>
              </a:rPr>
              <a:t>HSI (hue, saturation, and intensity) Model</a:t>
            </a:r>
          </a:p>
        </p:txBody>
      </p:sp>
      <p:sp>
        <p:nvSpPr>
          <p:cNvPr id="1479683" name="Rectangle 3"/>
          <p:cNvSpPr>
            <a:spLocks noGrp="1" noChangeArrowheads="1"/>
          </p:cNvSpPr>
          <p:nvPr>
            <p:ph type="body" idx="1"/>
          </p:nvPr>
        </p:nvSpPr>
        <p:spPr>
          <a:xfrm>
            <a:off x="250825" y="2133600"/>
            <a:ext cx="8642350" cy="4319588"/>
          </a:xfrm>
        </p:spPr>
        <p:txBody>
          <a:bodyPr/>
          <a:lstStyle/>
          <a:p>
            <a:pPr>
              <a:lnSpc>
                <a:spcPct val="90000"/>
              </a:lnSpc>
              <a:buFont typeface="Wingdings" charset="0"/>
              <a:buNone/>
            </a:pPr>
            <a:r>
              <a:rPr lang="en-US" altLang="zh-CN" sz="2400">
                <a:cs typeface="宋体" charset="0"/>
              </a:rPr>
              <a:t>HSI model decouples the intensity component from the  </a:t>
            </a:r>
          </a:p>
          <a:p>
            <a:pPr>
              <a:lnSpc>
                <a:spcPct val="90000"/>
              </a:lnSpc>
              <a:buFont typeface="Wingdings" charset="0"/>
              <a:buNone/>
            </a:pPr>
            <a:r>
              <a:rPr lang="en-US" altLang="zh-CN" sz="2400">
                <a:cs typeface="宋体" charset="0"/>
              </a:rPr>
              <a:t>color-carrying information (hue and saturation). It is an </a:t>
            </a:r>
          </a:p>
          <a:p>
            <a:pPr>
              <a:lnSpc>
                <a:spcPct val="90000"/>
              </a:lnSpc>
              <a:buFont typeface="Wingdings" charset="0"/>
              <a:buNone/>
            </a:pPr>
            <a:r>
              <a:rPr lang="en-US" altLang="zh-CN" sz="2400">
                <a:cs typeface="宋体" charset="0"/>
              </a:rPr>
              <a:t>ideal tool for color description that are natural and </a:t>
            </a:r>
          </a:p>
          <a:p>
            <a:pPr>
              <a:lnSpc>
                <a:spcPct val="90000"/>
              </a:lnSpc>
              <a:buFont typeface="Wingdings" charset="0"/>
              <a:buNone/>
            </a:pPr>
            <a:r>
              <a:rPr lang="en-US" altLang="zh-CN" sz="2400">
                <a:cs typeface="宋体" charset="0"/>
              </a:rPr>
              <a:t>intuitive to humans.</a:t>
            </a:r>
          </a:p>
          <a:p>
            <a:pPr>
              <a:lnSpc>
                <a:spcPct val="90000"/>
              </a:lnSpc>
            </a:pPr>
            <a:r>
              <a:rPr lang="en-US" altLang="zh-CN" sz="2800">
                <a:cs typeface="宋体" charset="0"/>
              </a:rPr>
              <a:t>H: Hue</a:t>
            </a:r>
          </a:p>
          <a:p>
            <a:pPr lvl="1">
              <a:lnSpc>
                <a:spcPct val="90000"/>
              </a:lnSpc>
            </a:pPr>
            <a:r>
              <a:rPr lang="en-US" altLang="zh-CN" sz="2400">
                <a:ea typeface="宋体" charset="0"/>
                <a:cs typeface="宋体" charset="0"/>
              </a:rPr>
              <a:t>A color attribute that describes a pure color</a:t>
            </a:r>
          </a:p>
          <a:p>
            <a:pPr>
              <a:lnSpc>
                <a:spcPct val="90000"/>
              </a:lnSpc>
            </a:pPr>
            <a:r>
              <a:rPr lang="en-US" altLang="zh-CN" sz="2800">
                <a:cs typeface="宋体" charset="0"/>
              </a:rPr>
              <a:t>S: Saturation</a:t>
            </a:r>
          </a:p>
          <a:p>
            <a:pPr lvl="1">
              <a:lnSpc>
                <a:spcPct val="90000"/>
              </a:lnSpc>
            </a:pPr>
            <a:r>
              <a:rPr lang="en-US" altLang="zh-CN" sz="2400">
                <a:ea typeface="宋体" charset="0"/>
                <a:cs typeface="宋体" charset="0"/>
              </a:rPr>
              <a:t>A measure of degree to which a pure color is diluted by white light</a:t>
            </a:r>
            <a:endParaRPr lang="en-US" altLang="zh-CN" sz="2400">
              <a:solidFill>
                <a:srgbClr val="808080"/>
              </a:solidFill>
              <a:ea typeface="宋体" charset="0"/>
              <a:cs typeface="宋体" charset="0"/>
            </a:endParaRPr>
          </a:p>
          <a:p>
            <a:pPr>
              <a:lnSpc>
                <a:spcPct val="90000"/>
              </a:lnSpc>
            </a:pPr>
            <a:r>
              <a:rPr lang="en-US" altLang="zh-CN" sz="2800">
                <a:cs typeface="宋体" charset="0"/>
              </a:rPr>
              <a:t>I: Intensity</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9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2780928"/>
            <a:ext cx="5484821" cy="2850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幻灯片编号占位符 5"/>
          <p:cNvSpPr>
            <a:spLocks noGrp="1"/>
          </p:cNvSpPr>
          <p:nvPr>
            <p:ph type="sldNum" sz="quarter" idx="12"/>
          </p:nvPr>
        </p:nvSpPr>
        <p:spPr/>
        <p:txBody>
          <a:bodyPr/>
          <a:lstStyle/>
          <a:p>
            <a:fld id="{B35DABBD-562C-194F-B6B8-26D367391CBD}" type="slidenum">
              <a:rPr lang="zh-CN" altLang="en-US"/>
              <a:pPr/>
              <a:t>21</a:t>
            </a:fld>
            <a:endParaRPr lang="th-TH"/>
          </a:p>
        </p:txBody>
      </p:sp>
      <p:sp>
        <p:nvSpPr>
          <p:cNvPr id="1483778" name="Rectangle 2"/>
          <p:cNvSpPr>
            <a:spLocks noGrp="1" noChangeArrowheads="1"/>
          </p:cNvSpPr>
          <p:nvPr>
            <p:ph type="title"/>
          </p:nvPr>
        </p:nvSpPr>
        <p:spPr/>
        <p:txBody>
          <a:bodyPr/>
          <a:lstStyle/>
          <a:p>
            <a:r>
              <a:rPr lang="en-US" altLang="zh-CN" sz="4000">
                <a:cs typeface="宋体" charset="0"/>
              </a:rPr>
              <a:t>Relationships Between RGB and HSI Models </a:t>
            </a:r>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l="34624"/>
          <a:stretch>
            <a:fillRect/>
          </a:stretch>
        </p:blipFill>
        <p:spPr bwMode="auto">
          <a:xfrm>
            <a:off x="0" y="2974024"/>
            <a:ext cx="2987824" cy="246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5"/>
          <p:cNvSpPr>
            <a:spLocks noGrp="1"/>
          </p:cNvSpPr>
          <p:nvPr>
            <p:ph type="sldNum" sz="quarter" idx="12"/>
          </p:nvPr>
        </p:nvSpPr>
        <p:spPr/>
        <p:txBody>
          <a:bodyPr/>
          <a:lstStyle/>
          <a:p>
            <a:fld id="{7EFB4F23-862D-2440-AC44-9950906A01F1}" type="slidenum">
              <a:rPr lang="zh-CN" altLang="en-US"/>
              <a:pPr/>
              <a:t>22</a:t>
            </a:fld>
            <a:endParaRPr lang="th-TH"/>
          </a:p>
        </p:txBody>
      </p:sp>
      <p:sp>
        <p:nvSpPr>
          <p:cNvPr id="1484802" name="Rectangle 2"/>
          <p:cNvSpPr>
            <a:spLocks noGrp="1" noChangeArrowheads="1"/>
          </p:cNvSpPr>
          <p:nvPr>
            <p:ph type="title"/>
          </p:nvPr>
        </p:nvSpPr>
        <p:spPr>
          <a:xfrm>
            <a:off x="1150938" y="617538"/>
            <a:ext cx="7021512" cy="1143000"/>
          </a:xfrm>
        </p:spPr>
        <p:txBody>
          <a:bodyPr/>
          <a:lstStyle/>
          <a:p>
            <a:r>
              <a:rPr lang="en-US" altLang="zh-CN" sz="3600">
                <a:cs typeface="宋体" charset="0"/>
              </a:rPr>
              <a:t>Relationships Between RGB and HSI Models</a:t>
            </a:r>
          </a:p>
        </p:txBody>
      </p:sp>
      <p:pic>
        <p:nvPicPr>
          <p:cNvPr id="148480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476375" y="1898650"/>
            <a:ext cx="5545138" cy="4554538"/>
          </a:xfrm>
          <a:noFill/>
          <a:ln/>
        </p:spPr>
      </p:pic>
      <p:sp>
        <p:nvSpPr>
          <p:cNvPr id="1484804" name="Rectangle 4"/>
          <p:cNvSpPr>
            <a:spLocks noChangeArrowheads="1"/>
          </p:cNvSpPr>
          <p:nvPr/>
        </p:nvSpPr>
        <p:spPr bwMode="auto">
          <a:xfrm>
            <a:off x="250825" y="2276475"/>
            <a:ext cx="28813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solidFill>
                  <a:srgbClr val="FF0000"/>
                </a:solidFill>
                <a:ea typeface="宋体" charset="0"/>
                <a:cs typeface="宋体" charset="0"/>
              </a:rPr>
              <a:t>Several other forms of </a:t>
            </a:r>
            <a:r>
              <a:rPr lang="en-US" altLang="zh-TW">
                <a:solidFill>
                  <a:srgbClr val="FF0000"/>
                </a:solidFill>
                <a:ea typeface="新細明體" charset="0"/>
                <a:cs typeface="新細明體" charset="0"/>
              </a:rPr>
              <a:t>HSI Model</a:t>
            </a:r>
            <a:r>
              <a:rPr lang="en-US" altLang="zh-CN">
                <a:solidFill>
                  <a:srgbClr val="FF0000"/>
                </a:solidFill>
                <a:ea typeface="宋体" charset="0"/>
                <a:cs typeface="宋体" charset="0"/>
              </a:rPr>
              <a:t>s</a:t>
            </a:r>
            <a:endParaRPr lang="zh-CN" altLang="en-US">
              <a:solidFill>
                <a:srgbClr val="FF0000"/>
              </a:solidFill>
              <a:ea typeface="宋体" charset="0"/>
              <a:cs typeface="宋体"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4"/>
          <p:cNvSpPr>
            <a:spLocks noGrp="1"/>
          </p:cNvSpPr>
          <p:nvPr>
            <p:ph type="sldNum" sz="quarter" idx="12"/>
          </p:nvPr>
        </p:nvSpPr>
        <p:spPr/>
        <p:txBody>
          <a:bodyPr/>
          <a:lstStyle/>
          <a:p>
            <a:fld id="{31A7C3D3-652E-F247-A749-5C8243146DCA}" type="slidenum">
              <a:rPr lang="zh-CN" altLang="en-US"/>
              <a:pPr/>
              <a:t>23</a:t>
            </a:fld>
            <a:endParaRPr lang="th-TH"/>
          </a:p>
        </p:txBody>
      </p:sp>
      <p:pic>
        <p:nvPicPr>
          <p:cNvPr id="1485826" name="Picture 2"/>
          <p:cNvPicPr>
            <a:picLocks noGrp="1" noChangeAspect="1" noChangeArrowheads="1"/>
          </p:cNvPicPr>
          <p:nvPr>
            <p:ph/>
          </p:nvPr>
        </p:nvPicPr>
        <p:blipFill>
          <a:blip r:embed="rId3">
            <a:extLst>
              <a:ext uri="{28A0092B-C50C-407E-A947-70E740481C1C}">
                <a14:useLocalDpi xmlns:a14="http://schemas.microsoft.com/office/drawing/2010/main" val="0"/>
              </a:ext>
            </a:extLst>
          </a:blip>
          <a:srcRect b="52162"/>
          <a:stretch>
            <a:fillRect/>
          </a:stretch>
        </p:blipFill>
        <p:spPr>
          <a:xfrm>
            <a:off x="244475" y="188913"/>
            <a:ext cx="4256088" cy="2879725"/>
          </a:xfrm>
          <a:noFill/>
          <a:ln/>
        </p:spPr>
      </p:pic>
      <p:pic>
        <p:nvPicPr>
          <p:cNvPr id="1485827" name="Picture 3"/>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t="40463"/>
          <a:stretch>
            <a:fillRect/>
          </a:stretch>
        </p:blipFill>
        <p:spPr>
          <a:xfrm>
            <a:off x="900113" y="2997200"/>
            <a:ext cx="7129462" cy="639763"/>
          </a:xfrm>
          <a:noFill/>
          <a:ln/>
        </p:spPr>
      </p:pic>
      <p:pic>
        <p:nvPicPr>
          <p:cNvPr id="1485829" name="Picture 5"/>
          <p:cNvPicPr>
            <a:picLocks noChangeAspect="1" noChangeArrowheads="1"/>
          </p:cNvPicPr>
          <p:nvPr/>
        </p:nvPicPr>
        <p:blipFill>
          <a:blip r:embed="rId3">
            <a:extLst>
              <a:ext uri="{28A0092B-C50C-407E-A947-70E740481C1C}">
                <a14:useLocalDpi xmlns:a14="http://schemas.microsoft.com/office/drawing/2010/main" val="0"/>
              </a:ext>
            </a:extLst>
          </a:blip>
          <a:srcRect t="51424"/>
          <a:stretch>
            <a:fillRect/>
          </a:stretch>
        </p:blipFill>
        <p:spPr bwMode="auto">
          <a:xfrm>
            <a:off x="4492625" y="44450"/>
            <a:ext cx="4256088"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858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950" y="3716338"/>
            <a:ext cx="6840538"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85832" name="Rectangle 8"/>
          <p:cNvSpPr>
            <a:spLocks noChangeArrowheads="1"/>
          </p:cNvSpPr>
          <p:nvPr/>
        </p:nvSpPr>
        <p:spPr bwMode="auto">
          <a:xfrm>
            <a:off x="1619250" y="6308725"/>
            <a:ext cx="5329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solidFill>
                  <a:srgbClr val="FF0000"/>
                </a:solidFill>
                <a:ea typeface="宋体" charset="0"/>
                <a:cs typeface="宋体" charset="0"/>
              </a:rPr>
              <a:t>Several other forms of </a:t>
            </a:r>
            <a:r>
              <a:rPr lang="en-US" altLang="zh-TW">
                <a:solidFill>
                  <a:srgbClr val="FF0000"/>
                </a:solidFill>
                <a:ea typeface="新細明體" charset="0"/>
                <a:cs typeface="新細明體" charset="0"/>
              </a:rPr>
              <a:t>HSI Model</a:t>
            </a:r>
            <a:r>
              <a:rPr lang="en-US" altLang="zh-CN">
                <a:solidFill>
                  <a:srgbClr val="FF0000"/>
                </a:solidFill>
                <a:ea typeface="宋体" charset="0"/>
                <a:cs typeface="宋体" charset="0"/>
              </a:rPr>
              <a:t>s</a:t>
            </a:r>
            <a:endParaRPr lang="zh-CN" altLang="en-US">
              <a:solidFill>
                <a:srgbClr val="FF0000"/>
              </a:solidFill>
              <a:ea typeface="宋体" charset="0"/>
              <a:cs typeface="宋体" charset="0"/>
            </a:endParaRPr>
          </a:p>
        </p:txBody>
      </p:sp>
      <p:sp>
        <p:nvSpPr>
          <p:cNvPr id="13" name="Line 12"/>
          <p:cNvSpPr>
            <a:spLocks noChangeShapeType="1"/>
          </p:cNvSpPr>
          <p:nvPr/>
        </p:nvSpPr>
        <p:spPr bwMode="auto">
          <a:xfrm flipV="1">
            <a:off x="1189608" y="2823740"/>
            <a:ext cx="0" cy="7334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pic>
        <p:nvPicPr>
          <p:cNvPr id="16"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30652" r="29541" b="14049"/>
          <a:stretch/>
        </p:blipFill>
        <p:spPr bwMode="auto">
          <a:xfrm>
            <a:off x="-39246" y="3789040"/>
            <a:ext cx="2306990" cy="197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3"/>
          <p:cNvSpPr>
            <a:spLocks noGrp="1"/>
          </p:cNvSpPr>
          <p:nvPr>
            <p:ph type="sldNum" sz="quarter" idx="12"/>
          </p:nvPr>
        </p:nvSpPr>
        <p:spPr/>
        <p:txBody>
          <a:bodyPr/>
          <a:lstStyle/>
          <a:p>
            <a:fld id="{6902DDB1-FC68-1441-A6D5-DB5DA508FCCF}" type="slidenum">
              <a:rPr lang="zh-CN" altLang="en-US"/>
              <a:pPr/>
              <a:t>24</a:t>
            </a:fld>
            <a:endParaRPr lang="th-TH"/>
          </a:p>
        </p:txBody>
      </p:sp>
      <p:pic>
        <p:nvPicPr>
          <p:cNvPr id="15052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549275"/>
            <a:ext cx="6119813"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00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1598613"/>
            <a:ext cx="5059363" cy="477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00515" name="Text Box 3"/>
          <p:cNvSpPr txBox="1">
            <a:spLocks noChangeArrowheads="1"/>
          </p:cNvSpPr>
          <p:nvPr/>
        </p:nvSpPr>
        <p:spPr bwMode="auto">
          <a:xfrm>
            <a:off x="327025" y="1722438"/>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endParaRPr lang="zh-CN" altLang="en-US">
              <a:latin typeface="Times New Roman" charset="0"/>
              <a:ea typeface="宋体" charset="0"/>
              <a:cs typeface="宋体" charset="0"/>
            </a:endParaRPr>
          </a:p>
        </p:txBody>
      </p:sp>
      <p:sp>
        <p:nvSpPr>
          <p:cNvPr id="1600516" name="Text Box 4"/>
          <p:cNvSpPr txBox="1">
            <a:spLocks noChangeArrowheads="1"/>
          </p:cNvSpPr>
          <p:nvPr/>
        </p:nvSpPr>
        <p:spPr bwMode="auto">
          <a:xfrm>
            <a:off x="211138" y="1592263"/>
            <a:ext cx="24003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2000">
                <a:latin typeface="Times New Roman" charset="0"/>
                <a:ea typeface="宋体" charset="0"/>
                <a:cs typeface="宋体" charset="0"/>
              </a:rPr>
              <a:t>Hue component and change to 0 the pixels corresponding to the blue and green region in Fig.6.16(b)</a:t>
            </a:r>
          </a:p>
        </p:txBody>
      </p:sp>
      <p:sp>
        <p:nvSpPr>
          <p:cNvPr id="1600517" name="Text Box 5"/>
          <p:cNvSpPr txBox="1">
            <a:spLocks noChangeArrowheads="1"/>
          </p:cNvSpPr>
          <p:nvPr/>
        </p:nvSpPr>
        <p:spPr bwMode="auto">
          <a:xfrm>
            <a:off x="6523038" y="1590675"/>
            <a:ext cx="24003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2000" dirty="0" smtClean="0">
                <a:latin typeface="Times New Roman" charset="0"/>
                <a:ea typeface="宋体" charset="0"/>
                <a:cs typeface="宋体" charset="0"/>
              </a:rPr>
              <a:t>Saturation </a:t>
            </a:r>
            <a:r>
              <a:rPr lang="en-US" altLang="zh-CN" sz="2000" dirty="0">
                <a:latin typeface="Times New Roman" charset="0"/>
                <a:ea typeface="宋体" charset="0"/>
                <a:cs typeface="宋体" charset="0"/>
              </a:rPr>
              <a:t>component and reduce by half the saturation of the cyan region in Fig.6.16(c)</a:t>
            </a:r>
          </a:p>
        </p:txBody>
      </p:sp>
      <p:sp>
        <p:nvSpPr>
          <p:cNvPr id="1600518" name="Text Box 6"/>
          <p:cNvSpPr txBox="1">
            <a:spLocks noChangeArrowheads="1"/>
          </p:cNvSpPr>
          <p:nvPr/>
        </p:nvSpPr>
        <p:spPr bwMode="auto">
          <a:xfrm>
            <a:off x="107950" y="3687763"/>
            <a:ext cx="24606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2000">
                <a:latin typeface="Times New Roman" charset="0"/>
                <a:ea typeface="宋体" charset="0"/>
                <a:cs typeface="宋体" charset="0"/>
              </a:rPr>
              <a:t>Intensity component and reduce by half the intensity of the central white region in Fig.6.16(d)</a:t>
            </a:r>
          </a:p>
          <a:p>
            <a:pPr eaLnBrk="0" hangingPunct="0"/>
            <a:endParaRPr lang="en-US" altLang="zh-CN">
              <a:latin typeface="Times New Roman" charset="0"/>
              <a:ea typeface="宋体" charset="0"/>
              <a:cs typeface="宋体" charset="0"/>
            </a:endParaRPr>
          </a:p>
        </p:txBody>
      </p:sp>
      <p:sp>
        <p:nvSpPr>
          <p:cNvPr id="1600519" name="Text Box 7"/>
          <p:cNvSpPr txBox="1">
            <a:spLocks noChangeArrowheads="1"/>
          </p:cNvSpPr>
          <p:nvPr/>
        </p:nvSpPr>
        <p:spPr bwMode="auto">
          <a:xfrm>
            <a:off x="6713538" y="3697288"/>
            <a:ext cx="23272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sz="2000">
                <a:latin typeface="Times New Roman" charset="0"/>
                <a:ea typeface="宋体" charset="0"/>
                <a:cs typeface="宋体" charset="0"/>
              </a:rPr>
              <a:t>The modified result image</a:t>
            </a:r>
          </a:p>
        </p:txBody>
      </p:sp>
      <p:pic>
        <p:nvPicPr>
          <p:cNvPr id="160052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74613"/>
            <a:ext cx="1655762"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00522" name="Rectangle 10"/>
          <p:cNvSpPr>
            <a:spLocks noChangeArrowheads="1"/>
          </p:cNvSpPr>
          <p:nvPr/>
        </p:nvSpPr>
        <p:spPr bwMode="auto">
          <a:xfrm>
            <a:off x="1765300" y="188913"/>
            <a:ext cx="4967288" cy="12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r>
              <a:rPr lang="en-US" altLang="zh-CN" sz="4000">
                <a:solidFill>
                  <a:schemeClr val="tx2"/>
                </a:solidFill>
                <a:latin typeface="Comic Sans MS" charset="0"/>
                <a:ea typeface="宋体" charset="0"/>
                <a:cs typeface="宋体" charset="0"/>
              </a:rPr>
              <a:t>Manipulating HSI components images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5"/>
          <p:cNvSpPr>
            <a:spLocks noGrp="1"/>
          </p:cNvSpPr>
          <p:nvPr>
            <p:ph type="sldNum" sz="quarter" idx="12"/>
          </p:nvPr>
        </p:nvSpPr>
        <p:spPr/>
        <p:txBody>
          <a:bodyPr/>
          <a:lstStyle/>
          <a:p>
            <a:fld id="{E33898F7-C0B4-D54A-A93C-B2E2870E58FA}" type="slidenum">
              <a:rPr lang="zh-CN" altLang="en-US"/>
              <a:pPr/>
              <a:t>26</a:t>
            </a:fld>
            <a:endParaRPr lang="th-TH"/>
          </a:p>
        </p:txBody>
      </p:sp>
      <p:sp>
        <p:nvSpPr>
          <p:cNvPr id="1486850" name="Rectangle 2"/>
          <p:cNvSpPr>
            <a:spLocks noGrp="1" noChangeArrowheads="1"/>
          </p:cNvSpPr>
          <p:nvPr>
            <p:ph type="title"/>
          </p:nvPr>
        </p:nvSpPr>
        <p:spPr>
          <a:xfrm>
            <a:off x="1150938" y="908050"/>
            <a:ext cx="7793037" cy="852488"/>
          </a:xfrm>
        </p:spPr>
        <p:txBody>
          <a:bodyPr/>
          <a:lstStyle/>
          <a:p>
            <a:r>
              <a:rPr lang="en-US" altLang="zh-CN" sz="3600">
                <a:cs typeface="宋体" charset="0"/>
              </a:rPr>
              <a:t>Conversions From RGB To HSI</a:t>
            </a:r>
          </a:p>
        </p:txBody>
      </p:sp>
      <p:graphicFrame>
        <p:nvGraphicFramePr>
          <p:cNvPr id="1486851" name="Object 3"/>
          <p:cNvGraphicFramePr>
            <a:graphicFrameLocks noGrp="1" noChangeAspect="1"/>
          </p:cNvGraphicFramePr>
          <p:nvPr>
            <p:ph idx="1"/>
          </p:nvPr>
        </p:nvGraphicFramePr>
        <p:xfrm>
          <a:off x="971550" y="1989138"/>
          <a:ext cx="6037263" cy="4064000"/>
        </p:xfrm>
        <a:graphic>
          <a:graphicData uri="http://schemas.openxmlformats.org/presentationml/2006/ole">
            <mc:AlternateContent xmlns:mc="http://schemas.openxmlformats.org/markup-compatibility/2006">
              <mc:Choice xmlns:v="urn:schemas-microsoft-com:vml" Requires="v">
                <p:oleObj spid="_x0000_s1486929" name="Equation" r:id="rId3" imgW="2603160" imgH="1752480" progId="Equation.3">
                  <p:embed/>
                </p:oleObj>
              </mc:Choice>
              <mc:Fallback>
                <p:oleObj name="Equation" r:id="rId3" imgW="2603160" imgH="17524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989138"/>
                        <a:ext cx="6037263"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1486852" name="Text Box 4"/>
          <p:cNvSpPr txBox="1">
            <a:spLocks noChangeArrowheads="1"/>
          </p:cNvSpPr>
          <p:nvPr/>
        </p:nvSpPr>
        <p:spPr bwMode="auto">
          <a:xfrm>
            <a:off x="3995738" y="5157788"/>
            <a:ext cx="4968875"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800" b="1">
                <a:latin typeface="Arial" charset="0"/>
                <a:cs typeface="Arial Unicode MS" charset="0"/>
              </a:rPr>
              <a:t>R, G, B , S, I values have been normalized to the range [0, 1]. H can be normalized to [0, 1] by dividing by 360</a:t>
            </a:r>
            <a:r>
              <a:rPr lang="en-US" altLang="zh-CN" b="1">
                <a:ea typeface="宋体" charset="0"/>
                <a:cs typeface="宋体" charset="0"/>
              </a:rPr>
              <a:t>°</a:t>
            </a:r>
            <a:r>
              <a:rPr lang="en-US" altLang="zh-CN" sz="1800" b="1">
                <a:latin typeface="Arial" charset="0"/>
                <a:cs typeface="Arial Unicode MS" charset="0"/>
              </a:rPr>
              <a:t>, and the angle theta is measured with respect to the red axis of the HSI space.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7"/>
          <p:cNvSpPr>
            <a:spLocks noGrp="1"/>
          </p:cNvSpPr>
          <p:nvPr>
            <p:ph type="sldNum" sz="quarter" idx="12"/>
          </p:nvPr>
        </p:nvSpPr>
        <p:spPr/>
        <p:txBody>
          <a:bodyPr/>
          <a:lstStyle/>
          <a:p>
            <a:fld id="{A9C91A8F-DDCF-434C-8A15-79094B6E8D11}" type="slidenum">
              <a:rPr lang="zh-CN" altLang="en-US"/>
              <a:pPr/>
              <a:t>27</a:t>
            </a:fld>
            <a:endParaRPr lang="th-TH"/>
          </a:p>
        </p:txBody>
      </p:sp>
      <p:sp>
        <p:nvSpPr>
          <p:cNvPr id="1487874" name="Rectangle 2"/>
          <p:cNvSpPr>
            <a:spLocks noGrp="1" noChangeArrowheads="1"/>
          </p:cNvSpPr>
          <p:nvPr>
            <p:ph type="title"/>
          </p:nvPr>
        </p:nvSpPr>
        <p:spPr/>
        <p:txBody>
          <a:bodyPr/>
          <a:lstStyle/>
          <a:p>
            <a:r>
              <a:rPr lang="en-US" altLang="zh-CN" sz="4000">
                <a:cs typeface="宋体" charset="0"/>
              </a:rPr>
              <a:t>Conversions From HSI To RGB</a:t>
            </a:r>
          </a:p>
        </p:txBody>
      </p:sp>
      <p:sp>
        <p:nvSpPr>
          <p:cNvPr id="1487875" name="Rectangle 3"/>
          <p:cNvSpPr>
            <a:spLocks noGrp="1" noChangeArrowheads="1"/>
          </p:cNvSpPr>
          <p:nvPr>
            <p:ph type="body" sz="half" idx="1"/>
          </p:nvPr>
        </p:nvSpPr>
        <p:spPr>
          <a:xfrm>
            <a:off x="250825" y="2060575"/>
            <a:ext cx="4392613" cy="4537075"/>
          </a:xfrm>
        </p:spPr>
        <p:txBody>
          <a:bodyPr/>
          <a:lstStyle/>
          <a:p>
            <a:r>
              <a:rPr lang="en-US" altLang="zh-CN" sz="2800">
                <a:cs typeface="宋体" charset="0"/>
              </a:rPr>
              <a:t>RG sector </a:t>
            </a:r>
            <a:r>
              <a:rPr lang="en-US" altLang="zh-CN" sz="2400">
                <a:cs typeface="宋体" charset="0"/>
              </a:rPr>
              <a:t>(0&lt;=H&lt;120</a:t>
            </a:r>
            <a:r>
              <a:rPr lang="en-US" altLang="zh-CN" sz="2800">
                <a:cs typeface="宋体" charset="0"/>
              </a:rPr>
              <a:t>°</a:t>
            </a:r>
            <a:r>
              <a:rPr lang="en-US" altLang="zh-CN" sz="2400">
                <a:cs typeface="宋体" charset="0"/>
              </a:rPr>
              <a:t>)</a:t>
            </a:r>
          </a:p>
          <a:p>
            <a:endParaRPr lang="en-US" altLang="zh-CN" sz="2800">
              <a:cs typeface="宋体" charset="0"/>
            </a:endParaRPr>
          </a:p>
          <a:p>
            <a:endParaRPr lang="en-US" altLang="zh-CN" sz="2800">
              <a:cs typeface="宋体" charset="0"/>
            </a:endParaRPr>
          </a:p>
          <a:p>
            <a:r>
              <a:rPr lang="en-US" altLang="zh-CN" sz="2800">
                <a:cs typeface="宋体" charset="0"/>
              </a:rPr>
              <a:t>GB sector </a:t>
            </a:r>
            <a:r>
              <a:rPr lang="en-US" altLang="zh-CN" sz="2400">
                <a:cs typeface="宋体" charset="0"/>
              </a:rPr>
              <a:t>(120</a:t>
            </a:r>
            <a:r>
              <a:rPr lang="en-US" altLang="zh-CN" sz="2800">
                <a:cs typeface="宋体" charset="0"/>
              </a:rPr>
              <a:t>°</a:t>
            </a:r>
            <a:r>
              <a:rPr lang="en-US" altLang="zh-CN" sz="2400">
                <a:cs typeface="宋体" charset="0"/>
              </a:rPr>
              <a:t>&lt;=H&lt;240</a:t>
            </a:r>
            <a:r>
              <a:rPr lang="en-US" altLang="zh-CN" sz="2800">
                <a:cs typeface="宋体" charset="0"/>
              </a:rPr>
              <a:t>°</a:t>
            </a:r>
            <a:r>
              <a:rPr lang="en-US" altLang="zh-CN" sz="2400">
                <a:cs typeface="宋体" charset="0"/>
              </a:rPr>
              <a:t>)</a:t>
            </a:r>
          </a:p>
          <a:p>
            <a:pPr lvl="1"/>
            <a:r>
              <a:rPr lang="en-US" altLang="zh-CN" sz="2400">
                <a:ea typeface="宋体" charset="0"/>
                <a:cs typeface="宋体" charset="0"/>
              </a:rPr>
              <a:t>H=H-120°</a:t>
            </a:r>
          </a:p>
          <a:p>
            <a:pPr lvl="1"/>
            <a:endParaRPr lang="en-US" altLang="zh-CN" sz="2400">
              <a:ea typeface="宋体" charset="0"/>
              <a:cs typeface="宋体" charset="0"/>
            </a:endParaRPr>
          </a:p>
          <a:p>
            <a:r>
              <a:rPr lang="en-US" altLang="zh-CN" sz="2800">
                <a:cs typeface="宋体" charset="0"/>
              </a:rPr>
              <a:t>BR sector </a:t>
            </a:r>
            <a:r>
              <a:rPr lang="en-US" altLang="zh-CN" sz="2400">
                <a:cs typeface="宋体" charset="0"/>
              </a:rPr>
              <a:t>(240</a:t>
            </a:r>
            <a:r>
              <a:rPr lang="en-US" altLang="zh-CN" sz="2800">
                <a:cs typeface="宋体" charset="0"/>
              </a:rPr>
              <a:t>°</a:t>
            </a:r>
            <a:r>
              <a:rPr lang="en-US" altLang="zh-CN" sz="2400">
                <a:cs typeface="宋体" charset="0"/>
              </a:rPr>
              <a:t>&lt;=H&lt;360</a:t>
            </a:r>
            <a:r>
              <a:rPr lang="en-US" altLang="zh-CN" sz="2800">
                <a:cs typeface="宋体" charset="0"/>
              </a:rPr>
              <a:t>°</a:t>
            </a:r>
            <a:r>
              <a:rPr lang="en-US" altLang="zh-CN" sz="2400">
                <a:cs typeface="宋体" charset="0"/>
              </a:rPr>
              <a:t>)</a:t>
            </a:r>
          </a:p>
          <a:p>
            <a:pPr lvl="1"/>
            <a:r>
              <a:rPr lang="en-US" altLang="zh-CN" sz="2400">
                <a:ea typeface="宋体" charset="0"/>
                <a:cs typeface="宋体" charset="0"/>
              </a:rPr>
              <a:t>H=H-240°</a:t>
            </a:r>
          </a:p>
        </p:txBody>
      </p:sp>
      <p:graphicFrame>
        <p:nvGraphicFramePr>
          <p:cNvPr id="1487876" name="Object 4"/>
          <p:cNvGraphicFramePr>
            <a:graphicFrameLocks noGrp="1" noChangeAspect="1"/>
          </p:cNvGraphicFramePr>
          <p:nvPr>
            <p:ph sz="quarter" idx="2"/>
          </p:nvPr>
        </p:nvGraphicFramePr>
        <p:xfrm>
          <a:off x="4500563" y="1989138"/>
          <a:ext cx="2573337" cy="1327150"/>
        </p:xfrm>
        <a:graphic>
          <a:graphicData uri="http://schemas.openxmlformats.org/presentationml/2006/ole">
            <mc:AlternateContent xmlns:mc="http://schemas.openxmlformats.org/markup-compatibility/2006">
              <mc:Choice xmlns:v="urn:schemas-microsoft-com:vml" Requires="v">
                <p:oleObj spid="_x0000_s1488097" name="Equation" r:id="rId3" imgW="1485720" imgH="863280" progId="Equation.3">
                  <p:embed/>
                </p:oleObj>
              </mc:Choice>
              <mc:Fallback>
                <p:oleObj name="Equation" r:id="rId3" imgW="1485720" imgH="8632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989138"/>
                        <a:ext cx="2573337" cy="1327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1487877" name="Object 5"/>
          <p:cNvGraphicFramePr>
            <a:graphicFrameLocks noGrp="1" noChangeAspect="1"/>
          </p:cNvGraphicFramePr>
          <p:nvPr>
            <p:ph sz="quarter" idx="3"/>
          </p:nvPr>
        </p:nvGraphicFramePr>
        <p:xfrm>
          <a:off x="4500563" y="5084763"/>
          <a:ext cx="2457450" cy="1428750"/>
        </p:xfrm>
        <a:graphic>
          <a:graphicData uri="http://schemas.openxmlformats.org/presentationml/2006/ole">
            <mc:AlternateContent xmlns:mc="http://schemas.openxmlformats.org/markup-compatibility/2006">
              <mc:Choice xmlns:v="urn:schemas-microsoft-com:vml" Requires="v">
                <p:oleObj spid="_x0000_s1488098" name="Equation" r:id="rId5" imgW="1485720" imgH="863280" progId="Equation.3">
                  <p:embed/>
                </p:oleObj>
              </mc:Choice>
              <mc:Fallback>
                <p:oleObj name="Equation" r:id="rId5" imgW="1485720" imgH="86328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5084763"/>
                        <a:ext cx="245745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1487878" name="Object 6"/>
          <p:cNvGraphicFramePr>
            <a:graphicFrameLocks noChangeAspect="1"/>
          </p:cNvGraphicFramePr>
          <p:nvPr/>
        </p:nvGraphicFramePr>
        <p:xfrm>
          <a:off x="5219700" y="3500438"/>
          <a:ext cx="2443163" cy="1406525"/>
        </p:xfrm>
        <a:graphic>
          <a:graphicData uri="http://schemas.openxmlformats.org/presentationml/2006/ole">
            <mc:AlternateContent xmlns:mc="http://schemas.openxmlformats.org/markup-compatibility/2006">
              <mc:Choice xmlns:v="urn:schemas-microsoft-com:vml" Requires="v">
                <p:oleObj spid="_x0000_s1488099" name="Equation" r:id="rId7" imgW="1498320" imgH="863280" progId="Equation.3">
                  <p:embed/>
                </p:oleObj>
              </mc:Choice>
              <mc:Fallback>
                <p:oleObj name="Equation" r:id="rId7" imgW="1498320" imgH="86328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9700" y="3500438"/>
                        <a:ext cx="2443163" cy="140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a:t>Color Fundamentals</a:t>
            </a:r>
          </a:p>
          <a:p>
            <a:r>
              <a:rPr lang="en-US" altLang="zh-CN" dirty="0"/>
              <a:t>Color Models</a:t>
            </a:r>
          </a:p>
          <a:p>
            <a:r>
              <a:rPr lang="en-US" altLang="zh-CN" dirty="0" err="1" smtClean="0">
                <a:solidFill>
                  <a:srgbClr val="FF0000"/>
                </a:solidFill>
              </a:rPr>
              <a:t>Pseudocolor</a:t>
            </a:r>
            <a:r>
              <a:rPr lang="en-US" altLang="zh-CN" dirty="0" smtClean="0">
                <a:solidFill>
                  <a:srgbClr val="FF0000"/>
                </a:solidFill>
              </a:rPr>
              <a:t> </a:t>
            </a:r>
            <a:r>
              <a:rPr lang="en-US" altLang="zh-CN" dirty="0">
                <a:solidFill>
                  <a:srgbClr val="FF0000"/>
                </a:solidFill>
              </a:rPr>
              <a:t>Image Processing</a:t>
            </a:r>
          </a:p>
          <a:p>
            <a:r>
              <a:rPr lang="en-US" altLang="zh-CN" dirty="0"/>
              <a:t>Full-Color Image Processing</a:t>
            </a:r>
          </a:p>
          <a:p>
            <a:r>
              <a:rPr lang="en-US" altLang="zh-CN" dirty="0"/>
              <a:t>Color Transformations</a:t>
            </a:r>
          </a:p>
          <a:p>
            <a:r>
              <a:rPr lang="en-US" altLang="zh-CN" dirty="0"/>
              <a:t>Color Edge Detection</a:t>
            </a:r>
          </a:p>
          <a:p>
            <a:r>
              <a:rPr lang="en-US" altLang="zh-CN" dirty="0">
                <a:cs typeface="宋体" charset="0"/>
              </a:rPr>
              <a:t>Color </a:t>
            </a:r>
            <a:r>
              <a:rPr lang="en-US" altLang="zh-CN" dirty="0" smtClean="0">
                <a:cs typeface="宋体" charset="0"/>
              </a:rPr>
              <a:t>Segmentation</a:t>
            </a:r>
          </a:p>
          <a:p>
            <a:r>
              <a:rPr lang="en-US" altLang="zh-CN" dirty="0">
                <a:cs typeface="宋体" charset="0"/>
              </a:rPr>
              <a:t>The noise in color images</a:t>
            </a:r>
            <a:endParaRPr lang="zh-CN" altLang="en-US" dirty="0"/>
          </a:p>
        </p:txBody>
      </p:sp>
      <p:sp>
        <p:nvSpPr>
          <p:cNvPr id="4" name="灯片编号占位符 3"/>
          <p:cNvSpPr>
            <a:spLocks noGrp="1"/>
          </p:cNvSpPr>
          <p:nvPr>
            <p:ph type="sldNum" sz="quarter" idx="12"/>
          </p:nvPr>
        </p:nvSpPr>
        <p:spPr/>
        <p:txBody>
          <a:bodyPr/>
          <a:lstStyle/>
          <a:p>
            <a:fld id="{8B1DFBF4-6990-0E42-A366-2E6439DBA379}" type="slidenum">
              <a:rPr lang="zh-CN" altLang="en-US" smtClean="0"/>
              <a:pPr/>
              <a:t>28</a:t>
            </a:fld>
            <a:endParaRPr lang="th-TH"/>
          </a:p>
        </p:txBody>
      </p:sp>
    </p:spTree>
    <p:extLst>
      <p:ext uri="{BB962C8B-B14F-4D97-AF65-F5344CB8AC3E}">
        <p14:creationId xmlns:p14="http://schemas.microsoft.com/office/powerpoint/2010/main" val="12915158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ECFFB8D1-B606-2143-BBD0-BD41657ED28E}" type="slidenum">
              <a:rPr lang="zh-CN" altLang="en-US"/>
              <a:pPr/>
              <a:t>29</a:t>
            </a:fld>
            <a:endParaRPr lang="th-TH"/>
          </a:p>
        </p:txBody>
      </p:sp>
      <p:sp>
        <p:nvSpPr>
          <p:cNvPr id="1488898" name="Rectangle 2"/>
          <p:cNvSpPr>
            <a:spLocks noGrp="1" noChangeArrowheads="1"/>
          </p:cNvSpPr>
          <p:nvPr>
            <p:ph type="title"/>
          </p:nvPr>
        </p:nvSpPr>
        <p:spPr>
          <a:xfrm>
            <a:off x="1150938" y="981075"/>
            <a:ext cx="7453312" cy="779463"/>
          </a:xfrm>
        </p:spPr>
        <p:txBody>
          <a:bodyPr/>
          <a:lstStyle/>
          <a:p>
            <a:r>
              <a:rPr lang="en-US" altLang="zh-CN" sz="4000" dirty="0" err="1">
                <a:cs typeface="宋体" charset="0"/>
              </a:rPr>
              <a:t>Pseudocolor</a:t>
            </a:r>
            <a:r>
              <a:rPr lang="en-US" altLang="zh-CN" sz="4000" dirty="0">
                <a:cs typeface="宋体" charset="0"/>
              </a:rPr>
              <a:t> Image Processing</a:t>
            </a:r>
          </a:p>
        </p:txBody>
      </p:sp>
      <p:sp>
        <p:nvSpPr>
          <p:cNvPr id="1488899" name="Rectangle 3"/>
          <p:cNvSpPr>
            <a:spLocks noGrp="1" noChangeArrowheads="1"/>
          </p:cNvSpPr>
          <p:nvPr>
            <p:ph type="body" idx="1"/>
          </p:nvPr>
        </p:nvSpPr>
        <p:spPr/>
        <p:txBody>
          <a:bodyPr/>
          <a:lstStyle/>
          <a:p>
            <a:pPr>
              <a:lnSpc>
                <a:spcPct val="90000"/>
              </a:lnSpc>
            </a:pPr>
            <a:r>
              <a:rPr lang="en-US" altLang="zh-CN" sz="2800">
                <a:cs typeface="宋体" charset="0"/>
              </a:rPr>
              <a:t>Concerns the assignment of colors to gray values</a:t>
            </a:r>
          </a:p>
          <a:p>
            <a:pPr lvl="1">
              <a:lnSpc>
                <a:spcPct val="90000"/>
              </a:lnSpc>
            </a:pPr>
            <a:r>
              <a:rPr lang="en-US" altLang="zh-CN" sz="2400">
                <a:ea typeface="宋体" charset="0"/>
                <a:cs typeface="宋体" charset="0"/>
              </a:rPr>
              <a:t>Purpose: Better human visualization and interpretation</a:t>
            </a:r>
          </a:p>
          <a:p>
            <a:pPr lvl="1">
              <a:lnSpc>
                <a:spcPct val="90000"/>
              </a:lnSpc>
            </a:pPr>
            <a:r>
              <a:rPr lang="en-US" altLang="zh-CN" sz="2400">
                <a:ea typeface="宋体" charset="0"/>
                <a:cs typeface="宋体" charset="0"/>
              </a:rPr>
              <a:t>Why: Humans can discern thousands of color shades compared to only two dozen or so shades of gray</a:t>
            </a:r>
          </a:p>
          <a:p>
            <a:pPr>
              <a:lnSpc>
                <a:spcPct val="90000"/>
              </a:lnSpc>
            </a:pPr>
            <a:r>
              <a:rPr lang="en-US" altLang="zh-CN" sz="2800">
                <a:cs typeface="宋体" charset="0"/>
              </a:rPr>
              <a:t>Intensity slicing</a:t>
            </a:r>
          </a:p>
          <a:p>
            <a:pPr>
              <a:lnSpc>
                <a:spcPct val="90000"/>
              </a:lnSpc>
            </a:pPr>
            <a:r>
              <a:rPr lang="en-US" altLang="zh-CN" sz="2800">
                <a:cs typeface="宋体" charset="0"/>
              </a:rPr>
              <a:t>Gray level to color transformations</a:t>
            </a:r>
          </a:p>
          <a:p>
            <a:pPr>
              <a:lnSpc>
                <a:spcPct val="90000"/>
              </a:lnSpc>
            </a:pPr>
            <a:r>
              <a:rPr lang="en-US" altLang="zh-CN" sz="2800">
                <a:cs typeface="宋体" charset="0"/>
              </a:rPr>
              <a:t>(generate color map based HSI model and covert it to RGB and display the pseudocolor image)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A93ADA3D-D16E-824A-908B-588AA3FE176D}" type="slidenum">
              <a:rPr lang="zh-CN" altLang="en-US"/>
              <a:pPr/>
              <a:t>3</a:t>
            </a:fld>
            <a:endParaRPr lang="th-TH"/>
          </a:p>
        </p:txBody>
      </p:sp>
      <p:sp>
        <p:nvSpPr>
          <p:cNvPr id="1543170" name="Rectangle 2"/>
          <p:cNvSpPr>
            <a:spLocks noGrp="1" noChangeArrowheads="1"/>
          </p:cNvSpPr>
          <p:nvPr>
            <p:ph type="title"/>
          </p:nvPr>
        </p:nvSpPr>
        <p:spPr/>
        <p:txBody>
          <a:bodyPr/>
          <a:lstStyle/>
          <a:p>
            <a:r>
              <a:rPr lang="en-US" altLang="zh-CN" dirty="0" smtClean="0">
                <a:cs typeface="宋体" charset="0"/>
              </a:rPr>
              <a:t>Color </a:t>
            </a:r>
            <a:r>
              <a:rPr lang="en-US" altLang="zh-CN" dirty="0">
                <a:cs typeface="宋体" charset="0"/>
              </a:rPr>
              <a:t>Fundamentals</a:t>
            </a:r>
          </a:p>
        </p:txBody>
      </p:sp>
      <p:sp>
        <p:nvSpPr>
          <p:cNvPr id="1543171" name="Rectangle 3"/>
          <p:cNvSpPr>
            <a:spLocks noGrp="1" noChangeArrowheads="1"/>
          </p:cNvSpPr>
          <p:nvPr>
            <p:ph type="body" idx="1"/>
          </p:nvPr>
        </p:nvSpPr>
        <p:spPr/>
        <p:txBody>
          <a:bodyPr/>
          <a:lstStyle/>
          <a:p>
            <a:pPr marL="0" indent="0">
              <a:lnSpc>
                <a:spcPct val="90000"/>
              </a:lnSpc>
              <a:buNone/>
            </a:pPr>
            <a:r>
              <a:rPr lang="en-US" altLang="zh-CN" dirty="0">
                <a:solidFill>
                  <a:schemeClr val="tx2"/>
                </a:solidFill>
                <a:cs typeface="宋体" charset="0"/>
              </a:rPr>
              <a:t>Two principal motivating factors for using color in image processing:</a:t>
            </a:r>
          </a:p>
          <a:p>
            <a:pPr marL="609600" indent="-609600">
              <a:lnSpc>
                <a:spcPct val="90000"/>
              </a:lnSpc>
            </a:pPr>
            <a:r>
              <a:rPr lang="en-US" altLang="zh-CN" dirty="0">
                <a:cs typeface="宋体" charset="0"/>
              </a:rPr>
              <a:t>Color is a powerful descriptor that often simplifies object identification and extraction from a scene.</a:t>
            </a:r>
          </a:p>
          <a:p>
            <a:pPr marL="609600" indent="-609600">
              <a:lnSpc>
                <a:spcPct val="90000"/>
              </a:lnSpc>
            </a:pPr>
            <a:r>
              <a:rPr lang="en-US" altLang="zh-CN" dirty="0">
                <a:cs typeface="宋体" charset="0"/>
              </a:rPr>
              <a:t>Humans can discern thousands of color shades and intensities, but just only two dozen of shades of grays.</a:t>
            </a:r>
          </a:p>
          <a:p>
            <a:pPr marL="609600" indent="-609600">
              <a:lnSpc>
                <a:spcPct val="90000"/>
              </a:lnSpc>
            </a:pPr>
            <a:endParaRPr lang="zh-CN" altLang="en-US" dirty="0">
              <a:cs typeface="宋体"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8B1DFBF4-6990-0E42-A366-2E6439DBA379}" type="slidenum">
              <a:rPr lang="zh-CN" altLang="en-US" smtClean="0"/>
              <a:pPr/>
              <a:t>30</a:t>
            </a:fld>
            <a:endParaRPr lang="th-TH"/>
          </a:p>
        </p:txBody>
      </p:sp>
      <p:pic>
        <p:nvPicPr>
          <p:cNvPr id="5" name="图片 4"/>
          <p:cNvPicPr>
            <a:picLocks noChangeAspect="1"/>
          </p:cNvPicPr>
          <p:nvPr/>
        </p:nvPicPr>
        <p:blipFill>
          <a:blip r:embed="rId2"/>
          <a:stretch>
            <a:fillRect/>
          </a:stretch>
        </p:blipFill>
        <p:spPr>
          <a:xfrm>
            <a:off x="1709682" y="908720"/>
            <a:ext cx="1998222" cy="2664296"/>
          </a:xfrm>
          <a:prstGeom prst="rect">
            <a:avLst/>
          </a:prstGeom>
        </p:spPr>
      </p:pic>
      <p:pic>
        <p:nvPicPr>
          <p:cNvPr id="6" name="图片 5"/>
          <p:cNvPicPr>
            <a:picLocks noChangeAspect="1"/>
          </p:cNvPicPr>
          <p:nvPr/>
        </p:nvPicPr>
        <p:blipFill>
          <a:blip r:embed="rId3"/>
          <a:stretch>
            <a:fillRect/>
          </a:stretch>
        </p:blipFill>
        <p:spPr>
          <a:xfrm>
            <a:off x="3851920" y="926722"/>
            <a:ext cx="3528392" cy="2646294"/>
          </a:xfrm>
          <a:prstGeom prst="rect">
            <a:avLst/>
          </a:prstGeom>
        </p:spPr>
      </p:pic>
      <p:pic>
        <p:nvPicPr>
          <p:cNvPr id="7" name="图片 6"/>
          <p:cNvPicPr>
            <a:picLocks noChangeAspect="1"/>
          </p:cNvPicPr>
          <p:nvPr/>
        </p:nvPicPr>
        <p:blipFill>
          <a:blip r:embed="rId4"/>
          <a:stretch>
            <a:fillRect/>
          </a:stretch>
        </p:blipFill>
        <p:spPr>
          <a:xfrm>
            <a:off x="1547664" y="3717032"/>
            <a:ext cx="5976664" cy="3006553"/>
          </a:xfrm>
          <a:prstGeom prst="rect">
            <a:avLst/>
          </a:prstGeom>
        </p:spPr>
      </p:pic>
    </p:spTree>
    <p:extLst>
      <p:ext uri="{BB962C8B-B14F-4D97-AF65-F5344CB8AC3E}">
        <p14:creationId xmlns:p14="http://schemas.microsoft.com/office/powerpoint/2010/main" val="10745608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6"/>
          <p:cNvSpPr>
            <a:spLocks noGrp="1"/>
          </p:cNvSpPr>
          <p:nvPr>
            <p:ph type="sldNum" sz="quarter" idx="12"/>
          </p:nvPr>
        </p:nvSpPr>
        <p:spPr/>
        <p:txBody>
          <a:bodyPr/>
          <a:lstStyle/>
          <a:p>
            <a:fld id="{295E972B-6460-5744-A5A6-B4C61DB4847B}" type="slidenum">
              <a:rPr lang="zh-CN" altLang="en-US"/>
              <a:pPr/>
              <a:t>31</a:t>
            </a:fld>
            <a:endParaRPr lang="th-TH"/>
          </a:p>
        </p:txBody>
      </p:sp>
      <p:sp>
        <p:nvSpPr>
          <p:cNvPr id="1489922" name="Rectangle 2"/>
          <p:cNvSpPr>
            <a:spLocks noGrp="1" noChangeArrowheads="1"/>
          </p:cNvSpPr>
          <p:nvPr>
            <p:ph type="title"/>
          </p:nvPr>
        </p:nvSpPr>
        <p:spPr/>
        <p:txBody>
          <a:bodyPr/>
          <a:lstStyle/>
          <a:p>
            <a:r>
              <a:rPr lang="en-US" altLang="zh-CN">
                <a:cs typeface="宋体" charset="0"/>
              </a:rPr>
              <a:t>Intensity Slicing</a:t>
            </a:r>
          </a:p>
        </p:txBody>
      </p:sp>
      <p:sp>
        <p:nvSpPr>
          <p:cNvPr id="1489923" name="Rectangle 3"/>
          <p:cNvSpPr>
            <a:spLocks noGrp="1" noChangeArrowheads="1"/>
          </p:cNvSpPr>
          <p:nvPr>
            <p:ph type="body" sz="half" idx="1"/>
          </p:nvPr>
        </p:nvSpPr>
        <p:spPr>
          <a:xfrm>
            <a:off x="533400" y="2017713"/>
            <a:ext cx="7251700" cy="554037"/>
          </a:xfrm>
        </p:spPr>
        <p:txBody>
          <a:bodyPr/>
          <a:lstStyle/>
          <a:p>
            <a:r>
              <a:rPr lang="en-US" altLang="zh-CN" sz="2800">
                <a:cs typeface="宋体" charset="0"/>
              </a:rPr>
              <a:t>Treat an image as a 3D function</a:t>
            </a:r>
          </a:p>
        </p:txBody>
      </p:sp>
      <p:pic>
        <p:nvPicPr>
          <p:cNvPr id="1489924"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692275" y="2565400"/>
            <a:ext cx="5903913" cy="4110038"/>
          </a:xfrm>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24AAAD25-52B5-2D45-8D4B-B52D4A171C47}" type="slidenum">
              <a:rPr lang="zh-CN" altLang="en-US"/>
              <a:pPr/>
              <a:t>32</a:t>
            </a:fld>
            <a:endParaRPr lang="th-TH"/>
          </a:p>
        </p:txBody>
      </p:sp>
      <p:sp>
        <p:nvSpPr>
          <p:cNvPr id="1617922" name="Rectangle 2"/>
          <p:cNvSpPr>
            <a:spLocks noGrp="1" noChangeArrowheads="1"/>
          </p:cNvSpPr>
          <p:nvPr>
            <p:ph type="title"/>
          </p:nvPr>
        </p:nvSpPr>
        <p:spPr>
          <a:xfrm>
            <a:off x="827088" y="333375"/>
            <a:ext cx="8116887" cy="1285875"/>
          </a:xfrm>
        </p:spPr>
        <p:txBody>
          <a:bodyPr/>
          <a:lstStyle/>
          <a:p>
            <a:r>
              <a:rPr lang="en-US" altLang="zh-CN" sz="4000">
                <a:cs typeface="宋体" charset="0"/>
              </a:rPr>
              <a:t>Pseudocolor Image Processing-</a:t>
            </a:r>
            <a:br>
              <a:rPr lang="en-US" altLang="zh-CN" sz="4000">
                <a:cs typeface="宋体" charset="0"/>
              </a:rPr>
            </a:br>
            <a:r>
              <a:rPr lang="en-US" altLang="zh-CN" sz="4000">
                <a:cs typeface="宋体" charset="0"/>
              </a:rPr>
              <a:t>Intensity Slicing and color coding </a:t>
            </a:r>
            <a:endParaRPr lang="zh-CN" altLang="en-US" sz="4000">
              <a:cs typeface="宋体" charset="0"/>
            </a:endParaRPr>
          </a:p>
        </p:txBody>
      </p:sp>
      <p:sp>
        <p:nvSpPr>
          <p:cNvPr id="1617923" name="Rectangle 3"/>
          <p:cNvSpPr>
            <a:spLocks noGrp="1" noChangeArrowheads="1"/>
          </p:cNvSpPr>
          <p:nvPr>
            <p:ph type="body" idx="1"/>
          </p:nvPr>
        </p:nvSpPr>
        <p:spPr/>
        <p:txBody>
          <a:bodyPr/>
          <a:lstStyle/>
          <a:p>
            <a:pPr>
              <a:lnSpc>
                <a:spcPct val="90000"/>
              </a:lnSpc>
            </a:pPr>
            <a:r>
              <a:rPr lang="en-US" altLang="zh-TW">
                <a:ea typeface="新細明體" charset="0"/>
                <a:cs typeface="新細明體" charset="0"/>
              </a:rPr>
              <a:t>The</a:t>
            </a:r>
            <a:r>
              <a:rPr lang="en-US" altLang="zh-CN">
                <a:cs typeface="宋体" charset="0"/>
              </a:rPr>
              <a:t> </a:t>
            </a:r>
            <a:r>
              <a:rPr lang="en-US" altLang="zh-CN">
                <a:solidFill>
                  <a:srgbClr val="FF0000"/>
                </a:solidFill>
                <a:cs typeface="宋体" charset="0"/>
              </a:rPr>
              <a:t>pseudo- (or false-</a:t>
            </a:r>
            <a:r>
              <a:rPr lang="en-US" altLang="zh-CN">
                <a:cs typeface="宋体" charset="0"/>
              </a:rPr>
              <a:t>) colors used to colorize a gray level image do not represent the original, true colors if there were originally a color image.</a:t>
            </a:r>
            <a:r>
              <a:rPr lang="en-US" altLang="zh-TW">
                <a:ea typeface="新細明體" charset="0"/>
                <a:cs typeface="新細明體" charset="0"/>
              </a:rPr>
              <a:t> </a:t>
            </a:r>
            <a:r>
              <a:rPr lang="en-US" altLang="zh-CN">
                <a:ea typeface="新細明體" charset="0"/>
                <a:cs typeface="新細明體" charset="0"/>
              </a:rPr>
              <a:t>One of the principal motivations for using false-color is the fact that humans can discern thousands of color shades and intensities, compared to only two dozen or so shaded of gray.</a:t>
            </a:r>
            <a:endParaRPr lang="zh-CN" altLang="en-US">
              <a:cs typeface="宋体"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909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23850" y="188913"/>
            <a:ext cx="6265863" cy="2901950"/>
          </a:xfrm>
          <a:noFill/>
          <a:ln/>
        </p:spPr>
      </p:pic>
      <p:pic>
        <p:nvPicPr>
          <p:cNvPr id="1490947" name="Picture 3"/>
          <p:cNvPicPr>
            <a:picLocks noChangeAspect="1" noChangeArrowheads="1"/>
          </p:cNvPicPr>
          <p:nvPr/>
        </p:nvPicPr>
        <p:blipFill>
          <a:blip r:embed="rId4">
            <a:extLst>
              <a:ext uri="{28A0092B-C50C-407E-A947-70E740481C1C}">
                <a14:useLocalDpi xmlns:a14="http://schemas.microsoft.com/office/drawing/2010/main" val="0"/>
              </a:ext>
            </a:extLst>
          </a:blip>
          <a:srcRect t="6856" r="78622" b="64391"/>
          <a:stretch>
            <a:fillRect/>
          </a:stretch>
        </p:blipFill>
        <p:spPr bwMode="auto">
          <a:xfrm>
            <a:off x="900113" y="3932238"/>
            <a:ext cx="1079500"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90948" name="Picture 4"/>
          <p:cNvPicPr>
            <a:picLocks noChangeAspect="1" noChangeArrowheads="1"/>
          </p:cNvPicPr>
          <p:nvPr/>
        </p:nvPicPr>
        <p:blipFill>
          <a:blip r:embed="rId4">
            <a:extLst>
              <a:ext uri="{28A0092B-C50C-407E-A947-70E740481C1C}">
                <a14:useLocalDpi xmlns:a14="http://schemas.microsoft.com/office/drawing/2010/main" val="0"/>
              </a:ext>
            </a:extLst>
          </a:blip>
          <a:srcRect l="38478" t="49834"/>
          <a:stretch>
            <a:fillRect/>
          </a:stretch>
        </p:blipFill>
        <p:spPr bwMode="auto">
          <a:xfrm>
            <a:off x="5364163" y="3213100"/>
            <a:ext cx="3106737" cy="263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90949" name="Picture 5"/>
          <p:cNvPicPr>
            <a:picLocks noChangeAspect="1" noChangeArrowheads="1"/>
          </p:cNvPicPr>
          <p:nvPr/>
        </p:nvPicPr>
        <p:blipFill>
          <a:blip r:embed="rId4">
            <a:extLst>
              <a:ext uri="{28A0092B-C50C-407E-A947-70E740481C1C}">
                <a14:useLocalDpi xmlns:a14="http://schemas.microsoft.com/office/drawing/2010/main" val="0"/>
              </a:ext>
            </a:extLst>
          </a:blip>
          <a:srcRect l="38510" r="189" b="50679"/>
          <a:stretch>
            <a:fillRect/>
          </a:stretch>
        </p:blipFill>
        <p:spPr bwMode="auto">
          <a:xfrm>
            <a:off x="2257425" y="3213100"/>
            <a:ext cx="3095625"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90950" name="Rectangle 6"/>
          <p:cNvSpPr>
            <a:spLocks noChangeArrowheads="1"/>
          </p:cNvSpPr>
          <p:nvPr/>
        </p:nvSpPr>
        <p:spPr bwMode="auto">
          <a:xfrm>
            <a:off x="890588" y="5805488"/>
            <a:ext cx="78581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a:solidFill>
                  <a:srgbClr val="FF0000"/>
                </a:solidFill>
                <a:ea typeface="宋体" charset="0"/>
                <a:cs typeface="宋体" charset="0"/>
              </a:rPr>
              <a:t>Pseudocolor </a:t>
            </a:r>
            <a:r>
              <a:rPr lang="en-US" altLang="zh-TW">
                <a:solidFill>
                  <a:srgbClr val="FF0000"/>
                </a:solidFill>
                <a:ea typeface="新細明體" charset="0"/>
                <a:cs typeface="新細明體" charset="0"/>
              </a:rPr>
              <a:t>I</a:t>
            </a:r>
            <a:r>
              <a:rPr lang="en-US" altLang="zh-CN">
                <a:solidFill>
                  <a:srgbClr val="FF0000"/>
                </a:solidFill>
                <a:ea typeface="宋体" charset="0"/>
                <a:cs typeface="宋体" charset="0"/>
              </a:rPr>
              <a:t>mage </a:t>
            </a:r>
            <a:r>
              <a:rPr lang="en-US" altLang="zh-TW">
                <a:solidFill>
                  <a:srgbClr val="FF0000"/>
                </a:solidFill>
                <a:ea typeface="新細明體" charset="0"/>
                <a:cs typeface="新細明體" charset="0"/>
              </a:rPr>
              <a:t>P</a:t>
            </a:r>
            <a:r>
              <a:rPr lang="en-US" altLang="zh-CN">
                <a:solidFill>
                  <a:srgbClr val="FF0000"/>
                </a:solidFill>
                <a:ea typeface="宋体" charset="0"/>
                <a:cs typeface="宋体" charset="0"/>
              </a:rPr>
              <a:t>rocessing for the visual inspection of weld crack, the human error rates would be lower.</a:t>
            </a:r>
            <a:endParaRPr lang="zh-CN" altLang="en-US">
              <a:solidFill>
                <a:srgbClr val="FF0000"/>
              </a:solidFill>
              <a:ea typeface="宋体" charset="0"/>
              <a:cs typeface="宋体" charset="0"/>
            </a:endParaRPr>
          </a:p>
        </p:txBody>
      </p:sp>
      <p:sp>
        <p:nvSpPr>
          <p:cNvPr id="1490951" name="Rectangle 7"/>
          <p:cNvSpPr>
            <a:spLocks noChangeArrowheads="1"/>
          </p:cNvSpPr>
          <p:nvPr/>
        </p:nvSpPr>
        <p:spPr bwMode="auto">
          <a:xfrm>
            <a:off x="5580063" y="836613"/>
            <a:ext cx="338613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ea typeface="宋体" charset="0"/>
                <a:cs typeface="宋体" charset="0"/>
              </a:rPr>
              <a:t>Assign one color to the brightest gray-level and another to all other gray levels.</a:t>
            </a:r>
            <a:endParaRPr lang="zh-CN" altLang="en-US">
              <a:ea typeface="宋体" charset="0"/>
              <a:cs typeface="宋体"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6"/>
          <p:cNvSpPr>
            <a:spLocks noGrp="1"/>
          </p:cNvSpPr>
          <p:nvPr>
            <p:ph type="sldNum" sz="quarter" idx="12"/>
          </p:nvPr>
        </p:nvSpPr>
        <p:spPr/>
        <p:txBody>
          <a:bodyPr/>
          <a:lstStyle/>
          <a:p>
            <a:fld id="{9D5B2850-6989-9C40-A728-E15926CE2D6F}" type="slidenum">
              <a:rPr lang="zh-CN" altLang="en-US"/>
              <a:pPr/>
              <a:t>34</a:t>
            </a:fld>
            <a:endParaRPr lang="th-TH"/>
          </a:p>
        </p:txBody>
      </p:sp>
      <p:sp>
        <p:nvSpPr>
          <p:cNvPr id="1501186" name="Rectangle 2"/>
          <p:cNvSpPr>
            <a:spLocks noGrp="1" noChangeArrowheads="1"/>
          </p:cNvSpPr>
          <p:nvPr>
            <p:ph type="title"/>
          </p:nvPr>
        </p:nvSpPr>
        <p:spPr>
          <a:xfrm>
            <a:off x="1331913" y="404813"/>
            <a:ext cx="7612062" cy="1355725"/>
          </a:xfrm>
        </p:spPr>
        <p:txBody>
          <a:bodyPr/>
          <a:lstStyle/>
          <a:p>
            <a:r>
              <a:rPr lang="en-US" altLang="zh-CN" sz="4000">
                <a:cs typeface="宋体" charset="0"/>
              </a:rPr>
              <a:t>Pseudocolor Image Processing </a:t>
            </a:r>
            <a:br>
              <a:rPr lang="en-US" altLang="zh-CN" sz="4000">
                <a:cs typeface="宋体" charset="0"/>
              </a:rPr>
            </a:br>
            <a:r>
              <a:rPr lang="en-US" altLang="zh-CN" sz="4000">
                <a:cs typeface="宋体" charset="0"/>
              </a:rPr>
              <a:t>Intensity Slicing </a:t>
            </a:r>
          </a:p>
        </p:txBody>
      </p:sp>
      <p:pic>
        <p:nvPicPr>
          <p:cNvPr id="1501192" name="Picture 8"/>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042988" y="2133600"/>
            <a:ext cx="7273925" cy="4222750"/>
          </a:xfrm>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5"/>
          <p:cNvSpPr>
            <a:spLocks noGrp="1"/>
          </p:cNvSpPr>
          <p:nvPr>
            <p:ph type="sldNum" sz="quarter" idx="12"/>
          </p:nvPr>
        </p:nvSpPr>
        <p:spPr/>
        <p:txBody>
          <a:bodyPr/>
          <a:lstStyle/>
          <a:p>
            <a:fld id="{304E5042-74B3-B544-B1E3-215584B23474}" type="slidenum">
              <a:rPr lang="zh-CN" altLang="en-US"/>
              <a:pPr/>
              <a:t>35</a:t>
            </a:fld>
            <a:endParaRPr lang="th-TH"/>
          </a:p>
        </p:txBody>
      </p:sp>
      <p:pic>
        <p:nvPicPr>
          <p:cNvPr id="14940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947863"/>
            <a:ext cx="5688013" cy="472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94023" name="Rectangle 7"/>
          <p:cNvSpPr>
            <a:spLocks noChangeArrowheads="1"/>
          </p:cNvSpPr>
          <p:nvPr/>
        </p:nvSpPr>
        <p:spPr bwMode="auto">
          <a:xfrm>
            <a:off x="4645025" y="1804988"/>
            <a:ext cx="431958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ea typeface="宋体" charset="0"/>
                <a:cs typeface="宋体" charset="0"/>
              </a:rPr>
              <a:t>Each pixel in these images represents a physical land area whose size depends on the resolution of the sensors.</a:t>
            </a:r>
            <a:endParaRPr lang="zh-CN" altLang="en-US">
              <a:ea typeface="宋体" charset="0"/>
              <a:cs typeface="宋体" charset="0"/>
            </a:endParaRPr>
          </a:p>
        </p:txBody>
      </p:sp>
      <p:sp>
        <p:nvSpPr>
          <p:cNvPr id="1494024" name="Rectangle 8"/>
          <p:cNvSpPr>
            <a:spLocks noGrp="1" noChangeArrowheads="1"/>
          </p:cNvSpPr>
          <p:nvPr>
            <p:ph type="title"/>
          </p:nvPr>
        </p:nvSpPr>
        <p:spPr>
          <a:xfrm>
            <a:off x="1187450" y="404813"/>
            <a:ext cx="7756525" cy="1355725"/>
          </a:xfrm>
          <a:noFill/>
          <a:ln/>
        </p:spPr>
        <p:txBody>
          <a:bodyPr/>
          <a:lstStyle/>
          <a:p>
            <a:r>
              <a:rPr lang="en-US" altLang="zh-CN" sz="4000" dirty="0" err="1">
                <a:cs typeface="宋体" charset="0"/>
              </a:rPr>
              <a:t>Pseudocolor</a:t>
            </a:r>
            <a:r>
              <a:rPr lang="en-US" altLang="zh-CN" sz="4000" dirty="0">
                <a:cs typeface="宋体" charset="0"/>
              </a:rPr>
              <a:t> Image Processing for rainfall detection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6"/>
          <p:cNvSpPr>
            <a:spLocks noGrp="1"/>
          </p:cNvSpPr>
          <p:nvPr>
            <p:ph type="sldNum" sz="quarter" idx="12"/>
          </p:nvPr>
        </p:nvSpPr>
        <p:spPr/>
        <p:txBody>
          <a:bodyPr/>
          <a:lstStyle/>
          <a:p>
            <a:fld id="{F31A33F6-C330-7A49-973A-63AC5118AF28}" type="slidenum">
              <a:rPr lang="zh-CN" altLang="en-US"/>
              <a:pPr/>
              <a:t>36</a:t>
            </a:fld>
            <a:endParaRPr lang="th-TH"/>
          </a:p>
        </p:txBody>
      </p:sp>
      <p:sp>
        <p:nvSpPr>
          <p:cNvPr id="1497090" name="Rectangle 2"/>
          <p:cNvSpPr>
            <a:spLocks noGrp="1" noChangeArrowheads="1"/>
          </p:cNvSpPr>
          <p:nvPr>
            <p:ph type="title"/>
          </p:nvPr>
        </p:nvSpPr>
        <p:spPr>
          <a:xfrm>
            <a:off x="900113" y="201613"/>
            <a:ext cx="7993062" cy="779462"/>
          </a:xfrm>
        </p:spPr>
        <p:txBody>
          <a:bodyPr/>
          <a:lstStyle/>
          <a:p>
            <a:r>
              <a:rPr lang="en-US" altLang="zh-CN" sz="3600">
                <a:cs typeface="宋体" charset="0"/>
              </a:rPr>
              <a:t>Gray Level to Color Transformations</a:t>
            </a:r>
          </a:p>
        </p:txBody>
      </p:sp>
      <p:sp>
        <p:nvSpPr>
          <p:cNvPr id="1497091" name="Rectangle 3"/>
          <p:cNvSpPr>
            <a:spLocks noGrp="1" noChangeArrowheads="1"/>
          </p:cNvSpPr>
          <p:nvPr>
            <p:ph type="body" sz="half" idx="1"/>
          </p:nvPr>
        </p:nvSpPr>
        <p:spPr>
          <a:xfrm>
            <a:off x="533400" y="2017713"/>
            <a:ext cx="8031163" cy="623887"/>
          </a:xfrm>
        </p:spPr>
        <p:txBody>
          <a:bodyPr/>
          <a:lstStyle/>
          <a:p>
            <a:r>
              <a:rPr lang="en-US" altLang="zh-CN" sz="2800">
                <a:cs typeface="宋体" charset="0"/>
              </a:rPr>
              <a:t>Through three independent transformations</a:t>
            </a:r>
          </a:p>
        </p:txBody>
      </p:sp>
      <p:pic>
        <p:nvPicPr>
          <p:cNvPr id="1497092"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55650" y="2492375"/>
            <a:ext cx="7543800" cy="4021138"/>
          </a:xfrm>
          <a:noFill/>
          <a:ln/>
        </p:spPr>
      </p:pic>
      <p:sp>
        <p:nvSpPr>
          <p:cNvPr id="1497094" name="Rectangle 6"/>
          <p:cNvSpPr>
            <a:spLocks noChangeArrowheads="1"/>
          </p:cNvSpPr>
          <p:nvPr/>
        </p:nvSpPr>
        <p:spPr bwMode="auto">
          <a:xfrm>
            <a:off x="1258888" y="1022350"/>
            <a:ext cx="76342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a:ea typeface="宋体" charset="0"/>
                <a:cs typeface="宋体" charset="0"/>
              </a:rPr>
              <a:t>Gray level to color transformation for achieving a wider range of pseudocolor enhancement results.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幻灯片编号占位符 5"/>
          <p:cNvSpPr>
            <a:spLocks noGrp="1"/>
          </p:cNvSpPr>
          <p:nvPr>
            <p:ph type="sldNum" sz="quarter" idx="12"/>
          </p:nvPr>
        </p:nvSpPr>
        <p:spPr/>
        <p:txBody>
          <a:bodyPr/>
          <a:lstStyle/>
          <a:p>
            <a:fld id="{6F276AD7-D864-7342-B7AB-EC8B3D1DB57D}" type="slidenum">
              <a:rPr lang="zh-CN" altLang="en-US"/>
              <a:pPr/>
              <a:t>37</a:t>
            </a:fld>
            <a:endParaRPr lang="th-TH"/>
          </a:p>
        </p:txBody>
      </p:sp>
      <p:sp>
        <p:nvSpPr>
          <p:cNvPr id="1499142" name="Text Box 6"/>
          <p:cNvSpPr txBox="1">
            <a:spLocks noChangeArrowheads="1"/>
          </p:cNvSpPr>
          <p:nvPr/>
        </p:nvSpPr>
        <p:spPr bwMode="auto">
          <a:xfrm>
            <a:off x="5148263" y="476250"/>
            <a:ext cx="2992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zh-CN">
                <a:latin typeface="Times New Roman" charset="0"/>
                <a:ea typeface="宋体" charset="0"/>
                <a:cs typeface="宋体" charset="0"/>
              </a:rPr>
              <a:t>X-ray scanning images</a:t>
            </a:r>
          </a:p>
        </p:txBody>
      </p:sp>
      <p:grpSp>
        <p:nvGrpSpPr>
          <p:cNvPr id="1499149" name="Group 13"/>
          <p:cNvGrpSpPr>
            <a:grpSpLocks/>
          </p:cNvGrpSpPr>
          <p:nvPr/>
        </p:nvGrpSpPr>
        <p:grpSpPr bwMode="auto">
          <a:xfrm>
            <a:off x="107950" y="935038"/>
            <a:ext cx="4067175" cy="5734050"/>
            <a:chOff x="0" y="572"/>
            <a:chExt cx="2562" cy="3612"/>
          </a:xfrm>
        </p:grpSpPr>
        <p:pic>
          <p:nvPicPr>
            <p:cNvPr id="1499147" name="Picture 11"/>
            <p:cNvPicPr>
              <a:picLocks noChangeAspect="1" noChangeArrowheads="1"/>
            </p:cNvPicPr>
            <p:nvPr/>
          </p:nvPicPr>
          <p:blipFill>
            <a:blip r:embed="rId3">
              <a:extLst>
                <a:ext uri="{28A0092B-C50C-407E-A947-70E740481C1C}">
                  <a14:useLocalDpi xmlns:a14="http://schemas.microsoft.com/office/drawing/2010/main" val="0"/>
                </a:ext>
              </a:extLst>
            </a:blip>
            <a:srcRect r="8139" b="57401"/>
            <a:stretch>
              <a:fillRect/>
            </a:stretch>
          </p:blipFill>
          <p:spPr bwMode="auto">
            <a:xfrm>
              <a:off x="0" y="572"/>
              <a:ext cx="2517" cy="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99148" name="Picture 12"/>
            <p:cNvPicPr>
              <a:picLocks noChangeAspect="1" noChangeArrowheads="1"/>
            </p:cNvPicPr>
            <p:nvPr/>
          </p:nvPicPr>
          <p:blipFill>
            <a:blip r:embed="rId3">
              <a:extLst>
                <a:ext uri="{28A0092B-C50C-407E-A947-70E740481C1C}">
                  <a14:useLocalDpi xmlns:a14="http://schemas.microsoft.com/office/drawing/2010/main" val="0"/>
                </a:ext>
              </a:extLst>
            </a:blip>
            <a:srcRect t="47409" r="6496"/>
            <a:stretch>
              <a:fillRect/>
            </a:stretch>
          </p:blipFill>
          <p:spPr bwMode="auto">
            <a:xfrm>
              <a:off x="0" y="2205"/>
              <a:ext cx="2562" cy="1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1499150" name="Text Box 14"/>
          <p:cNvSpPr txBox="1">
            <a:spLocks noChangeArrowheads="1"/>
          </p:cNvSpPr>
          <p:nvPr/>
        </p:nvSpPr>
        <p:spPr bwMode="auto">
          <a:xfrm>
            <a:off x="323850" y="158750"/>
            <a:ext cx="3816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a:latin typeface="Times New Roman" charset="0"/>
                <a:ea typeface="宋体" charset="0"/>
                <a:cs typeface="宋体" charset="0"/>
              </a:rPr>
              <a:t>Two types of transformation functions</a:t>
            </a:r>
          </a:p>
        </p:txBody>
      </p:sp>
      <p:pic>
        <p:nvPicPr>
          <p:cNvPr id="1499152" name="Picture 16"/>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4067175" y="1163638"/>
            <a:ext cx="4752975" cy="4281487"/>
          </a:xfrm>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4258" name="Rectangle 2"/>
          <p:cNvSpPr>
            <a:spLocks noGrp="1" noChangeArrowheads="1"/>
          </p:cNvSpPr>
          <p:nvPr>
            <p:ph type="title"/>
          </p:nvPr>
        </p:nvSpPr>
        <p:spPr>
          <a:xfrm>
            <a:off x="250825" y="404813"/>
            <a:ext cx="8693150" cy="1143000"/>
          </a:xfrm>
        </p:spPr>
        <p:txBody>
          <a:bodyPr/>
          <a:lstStyle/>
          <a:p>
            <a:r>
              <a:rPr lang="en-US" altLang="zh-CN" sz="3600">
                <a:cs typeface="宋体" charset="0"/>
              </a:rPr>
              <a:t>Gray level to color transformation used in multi-spectral image processing</a:t>
            </a:r>
          </a:p>
        </p:txBody>
      </p:sp>
      <p:pic>
        <p:nvPicPr>
          <p:cNvPr id="15042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844675"/>
            <a:ext cx="8135938" cy="377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04264" name="Text Box 8"/>
          <p:cNvSpPr txBox="1">
            <a:spLocks noChangeArrowheads="1"/>
          </p:cNvSpPr>
          <p:nvPr/>
        </p:nvSpPr>
        <p:spPr bwMode="auto">
          <a:xfrm>
            <a:off x="411163" y="5516563"/>
            <a:ext cx="85534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a:latin typeface="Times New Roman" charset="0"/>
                <a:ea typeface="宋体" charset="0"/>
                <a:cs typeface="宋体" charset="0"/>
              </a:rPr>
              <a:t>It is often of interest to combine several monochrome images (which are formed by different spectrum band) into a single color composite.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3826" name="Text Box 2"/>
          <p:cNvSpPr txBox="1">
            <a:spLocks noChangeArrowheads="1"/>
          </p:cNvSpPr>
          <p:nvPr/>
        </p:nvSpPr>
        <p:spPr bwMode="auto">
          <a:xfrm>
            <a:off x="458788" y="1125538"/>
            <a:ext cx="3681412"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a:latin typeface="Times New Roman" charset="0"/>
                <a:ea typeface="宋体" charset="0"/>
                <a:cs typeface="宋体" charset="0"/>
              </a:rPr>
              <a:t>(a)-(d) show four spectral satellite images: red, green, blue, and near-infrared. (e) is the full-color image obtained by combining the first three images into a RBG image. (f) is the combination of (a), (b) and (e). Notation: near-infrared band is strongly responsive to the biomass components of a scene.</a:t>
            </a:r>
          </a:p>
        </p:txBody>
      </p:sp>
      <p:grpSp>
        <p:nvGrpSpPr>
          <p:cNvPr id="1613827" name="Group 3"/>
          <p:cNvGrpSpPr>
            <a:grpSpLocks/>
          </p:cNvGrpSpPr>
          <p:nvPr/>
        </p:nvGrpSpPr>
        <p:grpSpPr bwMode="auto">
          <a:xfrm>
            <a:off x="4276725" y="550863"/>
            <a:ext cx="4516438" cy="6249987"/>
            <a:chOff x="2502" y="270"/>
            <a:chExt cx="2845" cy="3937"/>
          </a:xfrm>
        </p:grpSpPr>
        <p:pic>
          <p:nvPicPr>
            <p:cNvPr id="1613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 y="589"/>
              <a:ext cx="2215" cy="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13829" name="Text Box 5"/>
            <p:cNvSpPr txBox="1">
              <a:spLocks noChangeArrowheads="1"/>
            </p:cNvSpPr>
            <p:nvPr/>
          </p:nvSpPr>
          <p:spPr bwMode="auto">
            <a:xfrm>
              <a:off x="3096" y="271"/>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zh-CN">
                  <a:latin typeface="Times New Roman" charset="0"/>
                  <a:ea typeface="宋体" charset="0"/>
                  <a:cs typeface="宋体" charset="0"/>
                </a:rPr>
                <a:t>(a)</a:t>
              </a:r>
            </a:p>
          </p:txBody>
        </p:sp>
        <p:sp>
          <p:nvSpPr>
            <p:cNvPr id="1613830" name="Text Box 6"/>
            <p:cNvSpPr txBox="1">
              <a:spLocks noChangeArrowheads="1"/>
            </p:cNvSpPr>
            <p:nvPr/>
          </p:nvSpPr>
          <p:spPr bwMode="auto">
            <a:xfrm>
              <a:off x="4247" y="270"/>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zh-CN">
                  <a:latin typeface="Times New Roman" charset="0"/>
                  <a:ea typeface="宋体" charset="0"/>
                  <a:cs typeface="宋体" charset="0"/>
                </a:rPr>
                <a:t>(b)</a:t>
              </a:r>
            </a:p>
          </p:txBody>
        </p:sp>
        <p:sp>
          <p:nvSpPr>
            <p:cNvPr id="1613831" name="Text Box 7"/>
            <p:cNvSpPr txBox="1">
              <a:spLocks noChangeArrowheads="1"/>
            </p:cNvSpPr>
            <p:nvPr/>
          </p:nvSpPr>
          <p:spPr bwMode="auto">
            <a:xfrm>
              <a:off x="2502" y="2108"/>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zh-CN">
                  <a:latin typeface="Times New Roman" charset="0"/>
                  <a:ea typeface="宋体" charset="0"/>
                  <a:cs typeface="宋体" charset="0"/>
                </a:rPr>
                <a:t>(c)</a:t>
              </a:r>
            </a:p>
          </p:txBody>
        </p:sp>
        <p:sp>
          <p:nvSpPr>
            <p:cNvPr id="1613832" name="Text Box 8"/>
            <p:cNvSpPr txBox="1">
              <a:spLocks noChangeArrowheads="1"/>
            </p:cNvSpPr>
            <p:nvPr/>
          </p:nvSpPr>
          <p:spPr bwMode="auto">
            <a:xfrm>
              <a:off x="5007" y="2117"/>
              <a:ext cx="3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zh-CN">
                  <a:latin typeface="Times New Roman" charset="0"/>
                  <a:ea typeface="宋体" charset="0"/>
                  <a:cs typeface="宋体" charset="0"/>
                </a:rPr>
                <a:t>(d)</a:t>
              </a:r>
            </a:p>
          </p:txBody>
        </p:sp>
        <p:sp>
          <p:nvSpPr>
            <p:cNvPr id="1613833" name="Text Box 9"/>
            <p:cNvSpPr txBox="1">
              <a:spLocks noChangeArrowheads="1"/>
            </p:cNvSpPr>
            <p:nvPr/>
          </p:nvSpPr>
          <p:spPr bwMode="auto">
            <a:xfrm>
              <a:off x="3142" y="3910"/>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zh-CN">
                  <a:latin typeface="Times New Roman" charset="0"/>
                  <a:ea typeface="宋体" charset="0"/>
                  <a:cs typeface="宋体" charset="0"/>
                </a:rPr>
                <a:t>(e)</a:t>
              </a:r>
            </a:p>
          </p:txBody>
        </p:sp>
        <p:sp>
          <p:nvSpPr>
            <p:cNvPr id="1613834" name="Text Box 10"/>
            <p:cNvSpPr txBox="1">
              <a:spLocks noChangeArrowheads="1"/>
            </p:cNvSpPr>
            <p:nvPr/>
          </p:nvSpPr>
          <p:spPr bwMode="auto">
            <a:xfrm>
              <a:off x="4239" y="3919"/>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zh-CN">
                  <a:latin typeface="Times New Roman" charset="0"/>
                  <a:ea typeface="宋体" charset="0"/>
                  <a:cs typeface="宋体" charset="0"/>
                </a:rPr>
                <a:t>(f)</a:t>
              </a:r>
            </a:p>
          </p:txBody>
        </p:sp>
      </p:grpSp>
      <p:sp>
        <p:nvSpPr>
          <p:cNvPr id="1613835" name="Line 11"/>
          <p:cNvSpPr>
            <a:spLocks noChangeShapeType="1"/>
          </p:cNvSpPr>
          <p:nvPr/>
        </p:nvSpPr>
        <p:spPr bwMode="auto">
          <a:xfrm flipH="1">
            <a:off x="4325938" y="5703888"/>
            <a:ext cx="1276350" cy="420687"/>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13836" name="Text Box 12"/>
          <p:cNvSpPr txBox="1">
            <a:spLocks noChangeArrowheads="1"/>
          </p:cNvSpPr>
          <p:nvPr/>
        </p:nvSpPr>
        <p:spPr bwMode="auto">
          <a:xfrm>
            <a:off x="2390775" y="5843588"/>
            <a:ext cx="2001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zh-CN">
                <a:latin typeface="Times New Roman" charset="0"/>
                <a:ea typeface="宋体" charset="0"/>
                <a:cs typeface="宋体" charset="0"/>
              </a:rPr>
              <a:t>Potomac River</a:t>
            </a:r>
          </a:p>
        </p:txBody>
      </p:sp>
      <p:pic>
        <p:nvPicPr>
          <p:cNvPr id="16138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60350"/>
            <a:ext cx="4897438"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5219" name="Rectangle 3"/>
          <p:cNvSpPr>
            <a:spLocks noGrp="1" noChangeArrowheads="1"/>
          </p:cNvSpPr>
          <p:nvPr>
            <p:ph type="body" idx="1"/>
          </p:nvPr>
        </p:nvSpPr>
        <p:spPr>
          <a:xfrm>
            <a:off x="323850" y="188913"/>
            <a:ext cx="8631238" cy="6480175"/>
          </a:xfrm>
        </p:spPr>
        <p:txBody>
          <a:bodyPr/>
          <a:lstStyle/>
          <a:p>
            <a:pPr>
              <a:lnSpc>
                <a:spcPct val="80000"/>
              </a:lnSpc>
            </a:pPr>
            <a:r>
              <a:rPr lang="en-US" altLang="zh-CN" sz="2800" dirty="0" smtClean="0">
                <a:cs typeface="宋体" charset="0"/>
              </a:rPr>
              <a:t>Seven </a:t>
            </a:r>
            <a:r>
              <a:rPr lang="en-US" altLang="zh-CN" sz="2800" dirty="0">
                <a:cs typeface="宋体" charset="0"/>
              </a:rPr>
              <a:t>bands in color spectrum:</a:t>
            </a:r>
          </a:p>
          <a:p>
            <a:pPr lvl="1">
              <a:lnSpc>
                <a:spcPct val="80000"/>
              </a:lnSpc>
            </a:pPr>
            <a:r>
              <a:rPr lang="en-US" altLang="zh-CN" sz="2400" dirty="0" smtClean="0">
                <a:cs typeface="宋体" charset="0"/>
              </a:rPr>
              <a:t>Red, orange, </a:t>
            </a:r>
            <a:r>
              <a:rPr lang="en-US" altLang="zh-CN" sz="2400" dirty="0">
                <a:cs typeface="宋体" charset="0"/>
              </a:rPr>
              <a:t>yellow, green, </a:t>
            </a:r>
            <a:r>
              <a:rPr lang="en-US" altLang="zh-CN" sz="2400" dirty="0" smtClean="0">
                <a:cs typeface="宋体" charset="0"/>
              </a:rPr>
              <a:t>cyan</a:t>
            </a:r>
            <a:r>
              <a:rPr lang="en-US" altLang="zh-CN" sz="2400" dirty="0">
                <a:cs typeface="宋体" charset="0"/>
              </a:rPr>
              <a:t>, blue, </a:t>
            </a:r>
            <a:r>
              <a:rPr lang="en-US" altLang="zh-CN" sz="2400" dirty="0" smtClean="0">
                <a:cs typeface="宋体" charset="0"/>
              </a:rPr>
              <a:t>violet</a:t>
            </a:r>
            <a:endParaRPr lang="en-US" altLang="zh-CN" sz="2400" dirty="0">
              <a:cs typeface="宋体" charset="0"/>
            </a:endParaRPr>
          </a:p>
          <a:p>
            <a:pPr>
              <a:lnSpc>
                <a:spcPct val="80000"/>
              </a:lnSpc>
            </a:pPr>
            <a:endParaRPr lang="en-US" altLang="zh-CN" sz="2800" dirty="0" smtClean="0">
              <a:cs typeface="宋体" charset="0"/>
            </a:endParaRPr>
          </a:p>
          <a:p>
            <a:pPr>
              <a:lnSpc>
                <a:spcPct val="80000"/>
              </a:lnSpc>
            </a:pPr>
            <a:endParaRPr lang="en-US" altLang="zh-CN" sz="2800" dirty="0">
              <a:cs typeface="宋体" charset="0"/>
            </a:endParaRPr>
          </a:p>
          <a:p>
            <a:pPr>
              <a:lnSpc>
                <a:spcPct val="80000"/>
              </a:lnSpc>
            </a:pPr>
            <a:endParaRPr lang="en-US" altLang="zh-CN" sz="2800" dirty="0">
              <a:cs typeface="宋体" charset="0"/>
            </a:endParaRPr>
          </a:p>
          <a:p>
            <a:pPr>
              <a:lnSpc>
                <a:spcPct val="80000"/>
              </a:lnSpc>
            </a:pPr>
            <a:endParaRPr lang="en-US" altLang="zh-CN" sz="2800" dirty="0">
              <a:cs typeface="宋体" charset="0"/>
            </a:endParaRPr>
          </a:p>
          <a:p>
            <a:pPr>
              <a:lnSpc>
                <a:spcPct val="80000"/>
              </a:lnSpc>
            </a:pPr>
            <a:endParaRPr lang="en-US" altLang="zh-CN" sz="2800" dirty="0">
              <a:cs typeface="宋体" charset="0"/>
            </a:endParaRPr>
          </a:p>
          <a:p>
            <a:pPr>
              <a:lnSpc>
                <a:spcPct val="80000"/>
              </a:lnSpc>
            </a:pPr>
            <a:endParaRPr lang="en-US" altLang="zh-CN" sz="2800" dirty="0">
              <a:cs typeface="宋体" charset="0"/>
            </a:endParaRPr>
          </a:p>
          <a:p>
            <a:pPr>
              <a:lnSpc>
                <a:spcPct val="80000"/>
              </a:lnSpc>
            </a:pPr>
            <a:endParaRPr lang="en-US" altLang="zh-CN" sz="2800" dirty="0">
              <a:cs typeface="宋体" charset="0"/>
            </a:endParaRPr>
          </a:p>
          <a:p>
            <a:pPr>
              <a:lnSpc>
                <a:spcPct val="80000"/>
              </a:lnSpc>
            </a:pPr>
            <a:endParaRPr lang="en-US" altLang="zh-CN" sz="2800" dirty="0">
              <a:cs typeface="宋体" charset="0"/>
            </a:endParaRPr>
          </a:p>
          <a:p>
            <a:pPr>
              <a:lnSpc>
                <a:spcPct val="80000"/>
              </a:lnSpc>
            </a:pPr>
            <a:endParaRPr lang="en-US" altLang="zh-CN" sz="2800" dirty="0">
              <a:cs typeface="宋体" charset="0"/>
            </a:endParaRPr>
          </a:p>
          <a:p>
            <a:pPr>
              <a:lnSpc>
                <a:spcPct val="80000"/>
              </a:lnSpc>
            </a:pPr>
            <a:r>
              <a:rPr lang="en-US" altLang="zh-CN" sz="2800" dirty="0">
                <a:cs typeface="宋体" charset="0"/>
              </a:rPr>
              <a:t>The colors of object are often determined by the nature of the light reflected from the object, for example, green objects reflect light with wavelengths primarily in the 500 to 700 nm range.</a:t>
            </a:r>
            <a:endParaRPr lang="zh-CN" altLang="en-US" sz="2800" dirty="0">
              <a:cs typeface="宋体" charset="0"/>
            </a:endParaRPr>
          </a:p>
        </p:txBody>
      </p:sp>
      <p:pic>
        <p:nvPicPr>
          <p:cNvPr id="1545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196752"/>
            <a:ext cx="7704138"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a:t>Color Fundamentals</a:t>
            </a:r>
          </a:p>
          <a:p>
            <a:r>
              <a:rPr lang="en-US" altLang="zh-CN" dirty="0"/>
              <a:t>Color Models</a:t>
            </a:r>
          </a:p>
          <a:p>
            <a:r>
              <a:rPr lang="en-US" altLang="zh-CN" dirty="0" err="1" smtClean="0"/>
              <a:t>Pseudocolor</a:t>
            </a:r>
            <a:r>
              <a:rPr lang="en-US" altLang="zh-CN" dirty="0" smtClean="0"/>
              <a:t> </a:t>
            </a:r>
            <a:r>
              <a:rPr lang="en-US" altLang="zh-CN" dirty="0"/>
              <a:t>Image Processing</a:t>
            </a:r>
          </a:p>
          <a:p>
            <a:r>
              <a:rPr lang="en-US" altLang="zh-CN" dirty="0">
                <a:solidFill>
                  <a:srgbClr val="FF0000"/>
                </a:solidFill>
              </a:rPr>
              <a:t>Full-Color Image Processing</a:t>
            </a:r>
          </a:p>
          <a:p>
            <a:r>
              <a:rPr lang="en-US" altLang="zh-CN" dirty="0"/>
              <a:t>Color Transformations</a:t>
            </a:r>
          </a:p>
          <a:p>
            <a:r>
              <a:rPr lang="en-US" altLang="zh-CN" dirty="0"/>
              <a:t>Color Edge Detection</a:t>
            </a:r>
          </a:p>
          <a:p>
            <a:r>
              <a:rPr lang="en-US" altLang="zh-CN" dirty="0">
                <a:cs typeface="宋体" charset="0"/>
              </a:rPr>
              <a:t>Color </a:t>
            </a:r>
            <a:r>
              <a:rPr lang="en-US" altLang="zh-CN" dirty="0" smtClean="0">
                <a:cs typeface="宋体" charset="0"/>
              </a:rPr>
              <a:t>Segmentation</a:t>
            </a:r>
          </a:p>
          <a:p>
            <a:r>
              <a:rPr lang="en-US" altLang="zh-CN" dirty="0">
                <a:cs typeface="宋体" charset="0"/>
              </a:rPr>
              <a:t>The noise in color images</a:t>
            </a:r>
            <a:endParaRPr lang="zh-CN" altLang="en-US" dirty="0"/>
          </a:p>
        </p:txBody>
      </p:sp>
      <p:sp>
        <p:nvSpPr>
          <p:cNvPr id="4" name="灯片编号占位符 3"/>
          <p:cNvSpPr>
            <a:spLocks noGrp="1"/>
          </p:cNvSpPr>
          <p:nvPr>
            <p:ph type="sldNum" sz="quarter" idx="12"/>
          </p:nvPr>
        </p:nvSpPr>
        <p:spPr/>
        <p:txBody>
          <a:bodyPr/>
          <a:lstStyle/>
          <a:p>
            <a:fld id="{8B1DFBF4-6990-0E42-A366-2E6439DBA379}" type="slidenum">
              <a:rPr lang="zh-CN" altLang="en-US" smtClean="0"/>
              <a:pPr/>
              <a:t>40</a:t>
            </a:fld>
            <a:endParaRPr lang="th-TH"/>
          </a:p>
        </p:txBody>
      </p:sp>
    </p:spTree>
    <p:extLst>
      <p:ext uri="{BB962C8B-B14F-4D97-AF65-F5344CB8AC3E}">
        <p14:creationId xmlns:p14="http://schemas.microsoft.com/office/powerpoint/2010/main" val="7960573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5"/>
          <p:cNvSpPr>
            <a:spLocks noGrp="1"/>
          </p:cNvSpPr>
          <p:nvPr>
            <p:ph type="sldNum" sz="quarter" idx="12"/>
          </p:nvPr>
        </p:nvSpPr>
        <p:spPr/>
        <p:txBody>
          <a:bodyPr/>
          <a:lstStyle/>
          <a:p>
            <a:fld id="{EA116332-66A9-C840-A692-251F3A7B1FF1}" type="slidenum">
              <a:rPr lang="zh-CN" altLang="en-US"/>
              <a:pPr/>
              <a:t>41</a:t>
            </a:fld>
            <a:endParaRPr lang="th-TH"/>
          </a:p>
        </p:txBody>
      </p:sp>
      <p:sp>
        <p:nvSpPr>
          <p:cNvPr id="1508354" name="Rectangle 2"/>
          <p:cNvSpPr>
            <a:spLocks noGrp="1" noChangeArrowheads="1"/>
          </p:cNvSpPr>
          <p:nvPr>
            <p:ph type="title"/>
          </p:nvPr>
        </p:nvSpPr>
        <p:spPr/>
        <p:txBody>
          <a:bodyPr/>
          <a:lstStyle/>
          <a:p>
            <a:r>
              <a:rPr lang="en-US" altLang="zh-CN" dirty="0">
                <a:cs typeface="宋体" charset="0"/>
              </a:rPr>
              <a:t>Full-Color Image Processing</a:t>
            </a:r>
            <a:endParaRPr lang="zh-CN" altLang="en-US" dirty="0">
              <a:cs typeface="宋体" charset="0"/>
            </a:endParaRPr>
          </a:p>
        </p:txBody>
      </p:sp>
      <p:sp>
        <p:nvSpPr>
          <p:cNvPr id="1508356" name="Rectangle 4"/>
          <p:cNvSpPr>
            <a:spLocks noChangeArrowheads="1"/>
          </p:cNvSpPr>
          <p:nvPr/>
        </p:nvSpPr>
        <p:spPr bwMode="auto">
          <a:xfrm>
            <a:off x="323850" y="2276475"/>
            <a:ext cx="4211638" cy="352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chemeClr val="folHlink"/>
              </a:buClr>
              <a:buSzPct val="60000"/>
              <a:buFont typeface="Wingdings" charset="0"/>
              <a:buChar char="n"/>
            </a:pPr>
            <a:r>
              <a:rPr lang="en-US" altLang="zh-CN" dirty="0">
                <a:latin typeface="Comic Sans MS" charset="0"/>
                <a:ea typeface="宋体" charset="0"/>
                <a:cs typeface="宋体" charset="0"/>
              </a:rPr>
              <a:t>Color Transformations</a:t>
            </a:r>
            <a:r>
              <a:rPr lang="en-US" altLang="zh-CN" sz="2800" dirty="0">
                <a:latin typeface="Comic Sans MS" charset="0"/>
                <a:ea typeface="宋体" charset="0"/>
                <a:cs typeface="宋体" charset="0"/>
              </a:rPr>
              <a:t>  </a:t>
            </a:r>
          </a:p>
          <a:p>
            <a:pPr marL="742950" lvl="1" indent="-285750">
              <a:spcBef>
                <a:spcPct val="20000"/>
              </a:spcBef>
              <a:buClr>
                <a:schemeClr val="hlink"/>
              </a:buClr>
              <a:buSzPct val="55000"/>
              <a:buFont typeface="Wingdings" charset="0"/>
              <a:buChar char="n"/>
            </a:pPr>
            <a:r>
              <a:rPr lang="en-US" altLang="zh-CN" sz="2000" dirty="0">
                <a:latin typeface="Comic Sans MS" charset="0"/>
                <a:ea typeface="宋体" charset="0"/>
                <a:cs typeface="宋体" charset="0"/>
              </a:rPr>
              <a:t>Color Complements</a:t>
            </a:r>
          </a:p>
          <a:p>
            <a:pPr marL="742950" lvl="1" indent="-285750">
              <a:spcBef>
                <a:spcPct val="20000"/>
              </a:spcBef>
              <a:buClr>
                <a:schemeClr val="hlink"/>
              </a:buClr>
              <a:buSzPct val="55000"/>
              <a:buFont typeface="Wingdings" charset="0"/>
              <a:buChar char="n"/>
            </a:pPr>
            <a:r>
              <a:rPr lang="en-US" altLang="zh-CN" sz="2000" dirty="0">
                <a:latin typeface="Comic Sans MS" charset="0"/>
                <a:ea typeface="宋体" charset="0"/>
                <a:cs typeface="宋体" charset="0"/>
              </a:rPr>
              <a:t>Tone Correction</a:t>
            </a:r>
          </a:p>
          <a:p>
            <a:pPr marL="742950" lvl="1" indent="-285750">
              <a:spcBef>
                <a:spcPct val="20000"/>
              </a:spcBef>
              <a:buClr>
                <a:schemeClr val="hlink"/>
              </a:buClr>
              <a:buSzPct val="55000"/>
              <a:buFont typeface="Wingdings" charset="0"/>
              <a:buChar char="n"/>
            </a:pPr>
            <a:r>
              <a:rPr lang="en-US" altLang="zh-CN" sz="2000" dirty="0">
                <a:latin typeface="Comic Sans MS" charset="0"/>
                <a:ea typeface="宋体" charset="0"/>
                <a:cs typeface="宋体" charset="0"/>
              </a:rPr>
              <a:t>Color Correction</a:t>
            </a:r>
          </a:p>
          <a:p>
            <a:pPr marL="742950" lvl="1" indent="-285750">
              <a:spcBef>
                <a:spcPct val="20000"/>
              </a:spcBef>
              <a:buClr>
                <a:schemeClr val="hlink"/>
              </a:buClr>
              <a:buSzPct val="55000"/>
              <a:buFont typeface="Wingdings" charset="0"/>
              <a:buChar char="n"/>
            </a:pPr>
            <a:r>
              <a:rPr lang="en-US" altLang="zh-CN" sz="2000" dirty="0">
                <a:latin typeface="Comic Sans MS" charset="0"/>
                <a:ea typeface="宋体" charset="0"/>
                <a:cs typeface="宋体" charset="0"/>
              </a:rPr>
              <a:t>Histogram Processing</a:t>
            </a:r>
          </a:p>
          <a:p>
            <a:pPr marL="342900" indent="-342900">
              <a:spcBef>
                <a:spcPct val="20000"/>
              </a:spcBef>
              <a:buClr>
                <a:schemeClr val="folHlink"/>
              </a:buClr>
              <a:buSzPct val="60000"/>
              <a:buFont typeface="Wingdings" charset="0"/>
              <a:buChar char="n"/>
            </a:pPr>
            <a:r>
              <a:rPr lang="en-US" altLang="zh-CN" dirty="0">
                <a:latin typeface="Comic Sans MS" charset="0"/>
                <a:ea typeface="宋体" charset="0"/>
                <a:cs typeface="宋体" charset="0"/>
              </a:rPr>
              <a:t>Spatial processing</a:t>
            </a:r>
          </a:p>
          <a:p>
            <a:pPr marL="742950" lvl="1" indent="-285750">
              <a:spcBef>
                <a:spcPct val="20000"/>
              </a:spcBef>
              <a:buClr>
                <a:schemeClr val="hlink"/>
              </a:buClr>
              <a:buSzPct val="55000"/>
              <a:buFont typeface="Wingdings" charset="0"/>
              <a:buChar char="n"/>
            </a:pPr>
            <a:r>
              <a:rPr lang="en-US" altLang="zh-CN" sz="2000" dirty="0">
                <a:latin typeface="Comic Sans MS" charset="0"/>
                <a:ea typeface="宋体" charset="0"/>
                <a:cs typeface="宋体" charset="0"/>
              </a:rPr>
              <a:t>For individual color component</a:t>
            </a:r>
          </a:p>
          <a:p>
            <a:pPr marL="742950" lvl="1" indent="-285750">
              <a:spcBef>
                <a:spcPct val="20000"/>
              </a:spcBef>
              <a:buClr>
                <a:schemeClr val="hlink"/>
              </a:buClr>
              <a:buSzPct val="55000"/>
              <a:buFont typeface="Wingdings" charset="0"/>
              <a:buChar char="n"/>
            </a:pPr>
            <a:r>
              <a:rPr lang="en-US" altLang="zh-CN" sz="2000" dirty="0">
                <a:latin typeface="Comic Sans MS" charset="0"/>
                <a:ea typeface="宋体" charset="0"/>
                <a:cs typeface="宋体" charset="0"/>
              </a:rPr>
              <a:t>Color vector processing</a:t>
            </a:r>
          </a:p>
        </p:txBody>
      </p:sp>
      <p:sp>
        <p:nvSpPr>
          <p:cNvPr id="1508357" name="Rectangle 5"/>
          <p:cNvSpPr>
            <a:spLocks noChangeArrowheads="1"/>
          </p:cNvSpPr>
          <p:nvPr/>
        </p:nvSpPr>
        <p:spPr bwMode="auto">
          <a:xfrm>
            <a:off x="4284663" y="2276872"/>
            <a:ext cx="4572000"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chemeClr val="folHlink"/>
              </a:buClr>
              <a:buSzPct val="60000"/>
              <a:buFont typeface="Wingdings" charset="0"/>
              <a:buChar char="n"/>
            </a:pPr>
            <a:r>
              <a:rPr lang="en-US" altLang="zh-CN" dirty="0">
                <a:latin typeface="Comic Sans MS" charset="0"/>
                <a:ea typeface="宋体" charset="0"/>
                <a:cs typeface="宋体" charset="0"/>
              </a:rPr>
              <a:t>Gray level transformations</a:t>
            </a:r>
            <a:r>
              <a:rPr lang="en-US" altLang="zh-CN" sz="2800" dirty="0">
                <a:latin typeface="Comic Sans MS" charset="0"/>
                <a:ea typeface="宋体" charset="0"/>
                <a:cs typeface="宋体" charset="0"/>
              </a:rPr>
              <a:t>  </a:t>
            </a:r>
          </a:p>
          <a:p>
            <a:pPr marL="742950" lvl="1" indent="-285750">
              <a:spcBef>
                <a:spcPct val="20000"/>
              </a:spcBef>
              <a:buClr>
                <a:schemeClr val="hlink"/>
              </a:buClr>
              <a:buSzPct val="55000"/>
              <a:buFont typeface="Wingdings" charset="0"/>
              <a:buChar char="n"/>
            </a:pPr>
            <a:r>
              <a:rPr lang="en-US" altLang="zh-CN" sz="2000" dirty="0">
                <a:latin typeface="Comic Sans MS" charset="0"/>
                <a:ea typeface="宋体" charset="0"/>
                <a:cs typeface="宋体" charset="0"/>
              </a:rPr>
              <a:t>Image negatives</a:t>
            </a:r>
          </a:p>
          <a:p>
            <a:pPr marL="742950" lvl="1" indent="-285750">
              <a:spcBef>
                <a:spcPct val="20000"/>
              </a:spcBef>
              <a:buClr>
                <a:schemeClr val="hlink"/>
              </a:buClr>
              <a:buSzPct val="55000"/>
              <a:buFont typeface="Wingdings" charset="0"/>
              <a:buChar char="n"/>
            </a:pPr>
            <a:r>
              <a:rPr lang="en-US" altLang="zh-CN" sz="2000" dirty="0">
                <a:latin typeface="Comic Sans MS" charset="0"/>
                <a:ea typeface="宋体" charset="0"/>
                <a:cs typeface="宋体" charset="0"/>
              </a:rPr>
              <a:t>Log, power law,</a:t>
            </a:r>
            <a:r>
              <a:rPr lang="en-US" altLang="zh-CN" sz="2000" dirty="0">
                <a:latin typeface="Arial"/>
                <a:ea typeface="宋体" charset="0"/>
                <a:cs typeface="宋体" charset="0"/>
              </a:rPr>
              <a:t>…</a:t>
            </a:r>
            <a:endParaRPr lang="en-US" altLang="zh-CN" sz="2000" dirty="0">
              <a:latin typeface="Comic Sans MS" charset="0"/>
              <a:ea typeface="宋体" charset="0"/>
              <a:cs typeface="宋体" charset="0"/>
            </a:endParaRPr>
          </a:p>
          <a:p>
            <a:pPr marL="742950" lvl="1" indent="-285750">
              <a:spcBef>
                <a:spcPct val="20000"/>
              </a:spcBef>
              <a:buClr>
                <a:schemeClr val="hlink"/>
              </a:buClr>
              <a:buSzPct val="55000"/>
              <a:buFont typeface="Wingdings" charset="0"/>
              <a:buChar char="n"/>
            </a:pPr>
            <a:r>
              <a:rPr lang="en-US" altLang="zh-CN" sz="2000" dirty="0">
                <a:latin typeface="Comic Sans MS" charset="0"/>
                <a:ea typeface="宋体" charset="0"/>
                <a:cs typeface="宋体" charset="0"/>
              </a:rPr>
              <a:t>Histogram equalization</a:t>
            </a:r>
          </a:p>
          <a:p>
            <a:pPr marL="342900" indent="-342900">
              <a:spcBef>
                <a:spcPct val="20000"/>
              </a:spcBef>
              <a:buClr>
                <a:schemeClr val="folHlink"/>
              </a:buClr>
              <a:buSzPct val="60000"/>
              <a:buFont typeface="Wingdings" charset="0"/>
              <a:buChar char="n"/>
            </a:pPr>
            <a:r>
              <a:rPr lang="en-US" altLang="zh-CN" dirty="0">
                <a:latin typeface="Comic Sans MS" charset="0"/>
                <a:ea typeface="宋体" charset="0"/>
                <a:cs typeface="宋体" charset="0"/>
              </a:rPr>
              <a:t>Spatial processing</a:t>
            </a:r>
          </a:p>
          <a:p>
            <a:pPr marL="742950" lvl="1" indent="-285750">
              <a:spcBef>
                <a:spcPct val="20000"/>
              </a:spcBef>
              <a:buClr>
                <a:schemeClr val="hlink"/>
              </a:buClr>
              <a:buSzPct val="55000"/>
              <a:buFont typeface="Wingdings" charset="0"/>
              <a:buChar char="n"/>
            </a:pPr>
            <a:r>
              <a:rPr lang="en-US" altLang="zh-CN" sz="2000" dirty="0">
                <a:latin typeface="Comic Sans MS" charset="0"/>
                <a:ea typeface="宋体" charset="0"/>
                <a:cs typeface="宋体" charset="0"/>
              </a:rPr>
              <a:t>Spatial filtering, edge detection, segmentation</a:t>
            </a:r>
            <a:r>
              <a:rPr lang="en-US" altLang="zh-CN" sz="2000" dirty="0">
                <a:latin typeface="Arial"/>
                <a:ea typeface="宋体" charset="0"/>
                <a:cs typeface="宋体" charset="0"/>
              </a:rPr>
              <a:t>…</a:t>
            </a:r>
            <a:endParaRPr lang="en-US" altLang="zh-CN" sz="2000" dirty="0">
              <a:latin typeface="Comic Sans MS" charset="0"/>
              <a:ea typeface="宋体" charset="0"/>
              <a:cs typeface="宋体"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E7615619-6416-E14C-9A4C-3AA1709837F6}" type="slidenum">
              <a:rPr lang="zh-CN" altLang="en-US"/>
              <a:pPr/>
              <a:t>42</a:t>
            </a:fld>
            <a:endParaRPr lang="th-TH"/>
          </a:p>
        </p:txBody>
      </p:sp>
      <p:sp>
        <p:nvSpPr>
          <p:cNvPr id="1609731" name="Rectangle 3"/>
          <p:cNvSpPr>
            <a:spLocks noGrp="1" noChangeArrowheads="1"/>
          </p:cNvSpPr>
          <p:nvPr>
            <p:ph type="body" idx="1"/>
          </p:nvPr>
        </p:nvSpPr>
        <p:spPr>
          <a:xfrm>
            <a:off x="322263" y="2330450"/>
            <a:ext cx="8497887" cy="3978275"/>
          </a:xfrm>
          <a:noFill/>
          <a:ln/>
        </p:spPr>
        <p:txBody>
          <a:bodyPr/>
          <a:lstStyle/>
          <a:p>
            <a:r>
              <a:rPr lang="en-US" altLang="zh-CN" sz="3000">
                <a:cs typeface="宋体" charset="0"/>
              </a:rPr>
              <a:t>Two </a:t>
            </a:r>
            <a:r>
              <a:rPr lang="en-US" altLang="zh-TW" sz="3000">
                <a:ea typeface="新細明體" charset="0"/>
                <a:cs typeface="新細明體" charset="0"/>
              </a:rPr>
              <a:t>processing </a:t>
            </a:r>
            <a:r>
              <a:rPr lang="en-US" altLang="zh-CN" sz="3000">
                <a:cs typeface="宋体" charset="0"/>
              </a:rPr>
              <a:t>methods:</a:t>
            </a:r>
            <a:r>
              <a:rPr lang="en-US" altLang="zh-CN">
                <a:cs typeface="宋体" charset="0"/>
              </a:rPr>
              <a:t> </a:t>
            </a:r>
            <a:endParaRPr lang="en-US" altLang="zh-TW">
              <a:ea typeface="新細明體" charset="0"/>
              <a:cs typeface="新細明體" charset="0"/>
            </a:endParaRPr>
          </a:p>
          <a:p>
            <a:pPr lvl="1"/>
            <a:r>
              <a:rPr lang="en-US" altLang="zh-CN">
                <a:ea typeface="宋体" charset="0"/>
                <a:cs typeface="宋体" charset="0"/>
              </a:rPr>
              <a:t>(1) process each channel (or color c</a:t>
            </a:r>
            <a:r>
              <a:rPr lang="en-US" altLang="zh-TW">
                <a:ea typeface="新細明體" charset="0"/>
                <a:cs typeface="新細明體" charset="0"/>
              </a:rPr>
              <a:t>om</a:t>
            </a:r>
            <a:r>
              <a:rPr lang="en-US" altLang="zh-CN">
                <a:ea typeface="宋体" charset="0"/>
                <a:cs typeface="宋体" charset="0"/>
              </a:rPr>
              <a:t>ponent) separately, as if the color image were three gray scale images;</a:t>
            </a:r>
            <a:endParaRPr lang="en-US" altLang="zh-TW">
              <a:ea typeface="新細明體" charset="0"/>
              <a:cs typeface="新細明體" charset="0"/>
            </a:endParaRPr>
          </a:p>
          <a:p>
            <a:pPr lvl="1"/>
            <a:r>
              <a:rPr lang="en-US" altLang="zh-CN">
                <a:ea typeface="宋体" charset="0"/>
                <a:cs typeface="宋体" charset="0"/>
              </a:rPr>
              <a:t>(2) work with color pixels directly represented as a vector and process all channels with each pixel.</a:t>
            </a:r>
          </a:p>
        </p:txBody>
      </p:sp>
      <p:sp>
        <p:nvSpPr>
          <p:cNvPr id="1609733" name="Rectangle 5"/>
          <p:cNvSpPr>
            <a:spLocks noGrp="1" noChangeArrowheads="1"/>
          </p:cNvSpPr>
          <p:nvPr>
            <p:ph type="title"/>
          </p:nvPr>
        </p:nvSpPr>
        <p:spPr>
          <a:noFill/>
          <a:ln/>
        </p:spPr>
        <p:txBody>
          <a:bodyPr/>
          <a:lstStyle/>
          <a:p>
            <a:r>
              <a:rPr lang="en-US" altLang="zh-CN">
                <a:cs typeface="宋体" charset="0"/>
              </a:rPr>
              <a:t>Full-Color Image Processing</a:t>
            </a:r>
            <a:endParaRPr lang="zh-CN" altLang="en-US">
              <a:cs typeface="宋体"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3AF56A69-4561-D74C-8C8F-D974662E5F9A}" type="slidenum">
              <a:rPr lang="zh-CN" altLang="en-US"/>
              <a:pPr/>
              <a:t>43</a:t>
            </a:fld>
            <a:endParaRPr lang="th-TH"/>
          </a:p>
        </p:txBody>
      </p:sp>
      <p:sp>
        <p:nvSpPr>
          <p:cNvPr id="1610755" name="Rectangle 3"/>
          <p:cNvSpPr>
            <a:spLocks noGrp="1" noChangeArrowheads="1"/>
          </p:cNvSpPr>
          <p:nvPr>
            <p:ph type="body" idx="1"/>
          </p:nvPr>
        </p:nvSpPr>
        <p:spPr>
          <a:xfrm>
            <a:off x="395288" y="2276475"/>
            <a:ext cx="8497887" cy="3889375"/>
          </a:xfrm>
          <a:noFill/>
          <a:ln/>
        </p:spPr>
        <p:txBody>
          <a:bodyPr/>
          <a:lstStyle/>
          <a:p>
            <a:r>
              <a:rPr lang="en-US" altLang="zh-CN" sz="3000">
                <a:cs typeface="宋体" charset="0"/>
              </a:rPr>
              <a:t>In order for per-color-component and vector-based processing to be equivalent, two conditions have to be satisfied</a:t>
            </a:r>
          </a:p>
          <a:p>
            <a:pPr lvl="1"/>
            <a:r>
              <a:rPr lang="en-US" altLang="zh-CN">
                <a:ea typeface="宋体" charset="0"/>
                <a:cs typeface="宋体" charset="0"/>
              </a:rPr>
              <a:t>The process has to be applicable to both vectors and scalars.</a:t>
            </a:r>
          </a:p>
          <a:p>
            <a:pPr lvl="1"/>
            <a:r>
              <a:rPr lang="en-US" altLang="zh-CN">
                <a:ea typeface="宋体" charset="0"/>
                <a:cs typeface="宋体" charset="0"/>
              </a:rPr>
              <a:t>The operation on each component of a vector must be independent of the other components.</a:t>
            </a:r>
            <a:endParaRPr lang="en-US" altLang="zh-TW">
              <a:ea typeface="宋体" charset="0"/>
              <a:cs typeface="宋体" charset="0"/>
            </a:endParaRPr>
          </a:p>
        </p:txBody>
      </p:sp>
      <p:sp>
        <p:nvSpPr>
          <p:cNvPr id="1610756" name="Rectangle 4"/>
          <p:cNvSpPr>
            <a:spLocks noGrp="1" noChangeArrowheads="1"/>
          </p:cNvSpPr>
          <p:nvPr>
            <p:ph type="title"/>
          </p:nvPr>
        </p:nvSpPr>
        <p:spPr>
          <a:noFill/>
          <a:ln/>
        </p:spPr>
        <p:txBody>
          <a:bodyPr/>
          <a:lstStyle/>
          <a:p>
            <a:r>
              <a:rPr lang="en-US" altLang="zh-CN">
                <a:cs typeface="宋体" charset="0"/>
              </a:rPr>
              <a:t>Full-Color Image Processing</a:t>
            </a:r>
            <a:endParaRPr lang="zh-CN" altLang="en-US">
              <a:cs typeface="宋体"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114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5" y="260350"/>
            <a:ext cx="5105400" cy="568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114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6021388"/>
            <a:ext cx="8208962"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a:t>Color Fundamentals</a:t>
            </a:r>
          </a:p>
          <a:p>
            <a:r>
              <a:rPr lang="en-US" altLang="zh-CN" dirty="0"/>
              <a:t>Color Models</a:t>
            </a:r>
          </a:p>
          <a:p>
            <a:r>
              <a:rPr lang="en-US" altLang="zh-CN" dirty="0" err="1" smtClean="0"/>
              <a:t>Pseudocolor</a:t>
            </a:r>
            <a:r>
              <a:rPr lang="en-US" altLang="zh-CN" dirty="0" smtClean="0"/>
              <a:t> </a:t>
            </a:r>
            <a:r>
              <a:rPr lang="en-US" altLang="zh-CN" dirty="0"/>
              <a:t>Image Processing</a:t>
            </a:r>
          </a:p>
          <a:p>
            <a:r>
              <a:rPr lang="en-US" altLang="zh-CN" dirty="0"/>
              <a:t>Full-Color Image Processing</a:t>
            </a:r>
          </a:p>
          <a:p>
            <a:r>
              <a:rPr lang="en-US" altLang="zh-CN" dirty="0">
                <a:solidFill>
                  <a:srgbClr val="FF0000"/>
                </a:solidFill>
              </a:rPr>
              <a:t>Color Transformations</a:t>
            </a:r>
          </a:p>
          <a:p>
            <a:r>
              <a:rPr lang="en-US" altLang="zh-CN" dirty="0"/>
              <a:t>Color Edge </a:t>
            </a:r>
            <a:r>
              <a:rPr lang="en-US" altLang="zh-CN" dirty="0" smtClean="0"/>
              <a:t>Detection</a:t>
            </a:r>
          </a:p>
          <a:p>
            <a:r>
              <a:rPr lang="en-US" altLang="zh-CN" dirty="0">
                <a:cs typeface="宋体" charset="0"/>
              </a:rPr>
              <a:t>Color Segmentation</a:t>
            </a:r>
            <a:endParaRPr lang="en-US" altLang="zh-CN" dirty="0"/>
          </a:p>
          <a:p>
            <a:r>
              <a:rPr lang="en-US" altLang="zh-CN" dirty="0">
                <a:cs typeface="宋体" charset="0"/>
              </a:rPr>
              <a:t>The noise in color images</a:t>
            </a:r>
            <a:endParaRPr lang="zh-CN" altLang="en-US" dirty="0"/>
          </a:p>
        </p:txBody>
      </p:sp>
      <p:sp>
        <p:nvSpPr>
          <p:cNvPr id="4" name="灯片编号占位符 3"/>
          <p:cNvSpPr>
            <a:spLocks noGrp="1"/>
          </p:cNvSpPr>
          <p:nvPr>
            <p:ph type="sldNum" sz="quarter" idx="12"/>
          </p:nvPr>
        </p:nvSpPr>
        <p:spPr/>
        <p:txBody>
          <a:bodyPr/>
          <a:lstStyle/>
          <a:p>
            <a:fld id="{8B1DFBF4-6990-0E42-A366-2E6439DBA379}" type="slidenum">
              <a:rPr lang="zh-CN" altLang="en-US" smtClean="0"/>
              <a:pPr/>
              <a:t>45</a:t>
            </a:fld>
            <a:endParaRPr lang="th-TH"/>
          </a:p>
        </p:txBody>
      </p:sp>
    </p:spTree>
    <p:extLst>
      <p:ext uri="{BB962C8B-B14F-4D97-AF65-F5344CB8AC3E}">
        <p14:creationId xmlns:p14="http://schemas.microsoft.com/office/powerpoint/2010/main" val="15858625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6"/>
          <p:cNvSpPr>
            <a:spLocks noGrp="1"/>
          </p:cNvSpPr>
          <p:nvPr>
            <p:ph type="sldNum" sz="quarter" idx="12"/>
          </p:nvPr>
        </p:nvSpPr>
        <p:spPr/>
        <p:txBody>
          <a:bodyPr/>
          <a:lstStyle/>
          <a:p>
            <a:fld id="{0AA8BDF5-84DC-C84B-83B2-A6C67C466497}" type="slidenum">
              <a:rPr lang="zh-CN" altLang="en-US"/>
              <a:pPr/>
              <a:t>46</a:t>
            </a:fld>
            <a:endParaRPr lang="th-TH"/>
          </a:p>
        </p:txBody>
      </p:sp>
      <p:sp>
        <p:nvSpPr>
          <p:cNvPr id="1510402" name="Rectangle 2"/>
          <p:cNvSpPr>
            <a:spLocks noGrp="1" noChangeArrowheads="1"/>
          </p:cNvSpPr>
          <p:nvPr>
            <p:ph type="title"/>
          </p:nvPr>
        </p:nvSpPr>
        <p:spPr>
          <a:xfrm>
            <a:off x="1150938" y="981075"/>
            <a:ext cx="6373812" cy="779463"/>
          </a:xfrm>
        </p:spPr>
        <p:txBody>
          <a:bodyPr/>
          <a:lstStyle/>
          <a:p>
            <a:r>
              <a:rPr lang="en-US" altLang="zh-CN" dirty="0">
                <a:cs typeface="宋体" charset="0"/>
              </a:rPr>
              <a:t>Color Transformations</a:t>
            </a:r>
          </a:p>
        </p:txBody>
      </p:sp>
      <p:sp>
        <p:nvSpPr>
          <p:cNvPr id="1510403" name="Rectangle 3"/>
          <p:cNvSpPr>
            <a:spLocks noGrp="1" noChangeArrowheads="1"/>
          </p:cNvSpPr>
          <p:nvPr>
            <p:ph type="body" sz="half" idx="1"/>
          </p:nvPr>
        </p:nvSpPr>
        <p:spPr>
          <a:xfrm>
            <a:off x="533400" y="2017713"/>
            <a:ext cx="7494588" cy="4291012"/>
          </a:xfrm>
        </p:spPr>
        <p:txBody>
          <a:bodyPr/>
          <a:lstStyle/>
          <a:p>
            <a:r>
              <a:rPr lang="en-US" altLang="zh-CN" sz="2800" dirty="0">
                <a:cs typeface="宋体" charset="0"/>
              </a:rPr>
              <a:t>As apposed to gray-level transformation</a:t>
            </a:r>
          </a:p>
          <a:p>
            <a:r>
              <a:rPr lang="en-US" altLang="zh-CN" sz="2800" dirty="0">
                <a:cs typeface="宋体" charset="0"/>
              </a:rPr>
              <a:t>General expression</a:t>
            </a:r>
          </a:p>
          <a:p>
            <a:pPr lvl="1"/>
            <a:endParaRPr lang="en-US" altLang="zh-CN" sz="2400" dirty="0">
              <a:ea typeface="宋体" charset="0"/>
              <a:cs typeface="宋体" charset="0"/>
            </a:endParaRPr>
          </a:p>
          <a:p>
            <a:r>
              <a:rPr lang="en-US" altLang="zh-CN" sz="2800" dirty="0">
                <a:cs typeface="宋体" charset="0"/>
              </a:rPr>
              <a:t>Selection of color model and color component(s) to work on </a:t>
            </a:r>
          </a:p>
          <a:p>
            <a:pPr lvl="1"/>
            <a:r>
              <a:rPr lang="en-US" altLang="zh-CN" sz="2400" dirty="0">
                <a:ea typeface="宋体" charset="0"/>
                <a:cs typeface="宋体" charset="0"/>
              </a:rPr>
              <a:t>For modifying intensity, HSI model is preferred</a:t>
            </a:r>
          </a:p>
          <a:p>
            <a:pPr lvl="2"/>
            <a:r>
              <a:rPr lang="en-US" altLang="zh-CN" sz="2000" dirty="0">
                <a:ea typeface="宋体" charset="0"/>
                <a:cs typeface="宋体" charset="0"/>
              </a:rPr>
              <a:t>For HSI model, only one component (I) is to be modified </a:t>
            </a:r>
          </a:p>
          <a:p>
            <a:pPr lvl="2"/>
            <a:r>
              <a:rPr lang="en-US" altLang="zh-CN" sz="2000" dirty="0">
                <a:ea typeface="宋体" charset="0"/>
                <a:cs typeface="宋体" charset="0"/>
              </a:rPr>
              <a:t>For RGB model, all components are to be modified </a:t>
            </a:r>
          </a:p>
        </p:txBody>
      </p:sp>
      <p:graphicFrame>
        <p:nvGraphicFramePr>
          <p:cNvPr id="1510404" name="Object 4"/>
          <p:cNvGraphicFramePr>
            <a:graphicFrameLocks noGrp="1" noChangeAspect="1"/>
          </p:cNvGraphicFramePr>
          <p:nvPr>
            <p:ph sz="half" idx="2"/>
          </p:nvPr>
        </p:nvGraphicFramePr>
        <p:xfrm>
          <a:off x="1781175" y="2997200"/>
          <a:ext cx="5068888" cy="522288"/>
        </p:xfrm>
        <a:graphic>
          <a:graphicData uri="http://schemas.openxmlformats.org/presentationml/2006/ole">
            <mc:AlternateContent xmlns:mc="http://schemas.openxmlformats.org/markup-compatibility/2006">
              <mc:Choice xmlns:v="urn:schemas-microsoft-com:vml" Requires="v">
                <p:oleObj spid="_x0000_s1510482" name="Equation" r:id="rId4" imgW="1968480" imgH="228600" progId="Equation.3">
                  <p:embed/>
                </p:oleObj>
              </mc:Choice>
              <mc:Fallback>
                <p:oleObj name="Equation" r:id="rId4" imgW="196848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1175" y="2997200"/>
                        <a:ext cx="5068888"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5"/>
          <p:cNvSpPr>
            <a:spLocks noGrp="1"/>
          </p:cNvSpPr>
          <p:nvPr>
            <p:ph type="sldNum" sz="quarter" idx="12"/>
          </p:nvPr>
        </p:nvSpPr>
        <p:spPr/>
        <p:txBody>
          <a:bodyPr/>
          <a:lstStyle/>
          <a:p>
            <a:fld id="{9CD71B49-A0EB-244F-AADE-27AB2437DE60}" type="slidenum">
              <a:rPr lang="zh-CN" altLang="en-US"/>
              <a:pPr/>
              <a:t>47</a:t>
            </a:fld>
            <a:endParaRPr lang="th-TH"/>
          </a:p>
        </p:txBody>
      </p:sp>
      <p:sp>
        <p:nvSpPr>
          <p:cNvPr id="1512450" name="Rectangle 2"/>
          <p:cNvSpPr>
            <a:spLocks noGrp="1" noChangeArrowheads="1"/>
          </p:cNvSpPr>
          <p:nvPr>
            <p:ph type="title"/>
          </p:nvPr>
        </p:nvSpPr>
        <p:spPr/>
        <p:txBody>
          <a:bodyPr/>
          <a:lstStyle/>
          <a:p>
            <a:r>
              <a:rPr lang="en-US" altLang="zh-CN">
                <a:cs typeface="宋体" charset="0"/>
              </a:rPr>
              <a:t>Color Transformations</a:t>
            </a:r>
            <a:endParaRPr lang="zh-CN" altLang="en-US">
              <a:cs typeface="宋体" charset="0"/>
            </a:endParaRPr>
          </a:p>
        </p:txBody>
      </p:sp>
      <p:pic>
        <p:nvPicPr>
          <p:cNvPr id="1512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844675"/>
            <a:ext cx="7345362" cy="464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12453" name="Rectangle 5"/>
          <p:cNvSpPr>
            <a:spLocks noChangeArrowheads="1"/>
          </p:cNvSpPr>
          <p:nvPr/>
        </p:nvSpPr>
        <p:spPr bwMode="auto">
          <a:xfrm>
            <a:off x="3851275" y="188913"/>
            <a:ext cx="35290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solidFill>
                  <a:schemeClr val="folHlink"/>
                </a:solidFill>
                <a:ea typeface="宋体" charset="0"/>
                <a:cs typeface="宋体" charset="0"/>
              </a:rPr>
              <a:t>Color Transformations</a:t>
            </a:r>
          </a:p>
          <a:p>
            <a:r>
              <a:rPr lang="en-US" altLang="zh-CN">
                <a:solidFill>
                  <a:schemeClr val="folHlink"/>
                </a:solidFill>
                <a:ea typeface="宋体" charset="0"/>
                <a:cs typeface="宋体" charset="0"/>
              </a:rPr>
              <a:t>RGB&lt;-&gt;HSI&lt;-&gt;CMYK</a:t>
            </a:r>
            <a:endParaRPr lang="zh-CN" altLang="en-US">
              <a:solidFill>
                <a:schemeClr val="folHlink"/>
              </a:solidFill>
              <a:ea typeface="宋体" charset="0"/>
              <a:cs typeface="宋体"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7"/>
          <p:cNvSpPr>
            <a:spLocks noGrp="1"/>
          </p:cNvSpPr>
          <p:nvPr>
            <p:ph type="sldNum" sz="quarter" idx="12"/>
          </p:nvPr>
        </p:nvSpPr>
        <p:spPr/>
        <p:txBody>
          <a:bodyPr/>
          <a:lstStyle/>
          <a:p>
            <a:fld id="{599C165D-FED4-B04C-9863-14D827BEEF98}" type="slidenum">
              <a:rPr lang="zh-CN" altLang="en-US"/>
              <a:pPr/>
              <a:t>48</a:t>
            </a:fld>
            <a:endParaRPr lang="th-TH"/>
          </a:p>
        </p:txBody>
      </p:sp>
      <p:sp>
        <p:nvSpPr>
          <p:cNvPr id="1606658" name="Rectangle 2"/>
          <p:cNvSpPr>
            <a:spLocks noGrp="1" noChangeArrowheads="1"/>
          </p:cNvSpPr>
          <p:nvPr>
            <p:ph type="title"/>
          </p:nvPr>
        </p:nvSpPr>
        <p:spPr/>
        <p:txBody>
          <a:bodyPr/>
          <a:lstStyle/>
          <a:p>
            <a:r>
              <a:rPr lang="en-US" altLang="zh-CN">
                <a:cs typeface="宋体" charset="0"/>
              </a:rPr>
              <a:t>Color Complements Transfer</a:t>
            </a:r>
          </a:p>
        </p:txBody>
      </p:sp>
      <p:sp>
        <p:nvSpPr>
          <p:cNvPr id="1606659" name="Rectangle 3"/>
          <p:cNvSpPr>
            <a:spLocks noGrp="1" noChangeArrowheads="1"/>
          </p:cNvSpPr>
          <p:nvPr>
            <p:ph type="body" sz="half" idx="1"/>
          </p:nvPr>
        </p:nvSpPr>
        <p:spPr>
          <a:xfrm>
            <a:off x="395288" y="2276475"/>
            <a:ext cx="8569325" cy="3889375"/>
          </a:xfrm>
        </p:spPr>
        <p:txBody>
          <a:bodyPr/>
          <a:lstStyle/>
          <a:p>
            <a:r>
              <a:rPr lang="en-US" altLang="zh-CN" sz="2800" dirty="0">
                <a:cs typeface="宋体" charset="0"/>
              </a:rPr>
              <a:t>To the human visual system, colors have complements.</a:t>
            </a:r>
          </a:p>
          <a:p>
            <a:r>
              <a:rPr lang="en-US" altLang="zh-CN" sz="2800" dirty="0">
                <a:cs typeface="宋体" charset="0"/>
              </a:rPr>
              <a:t>Complements are basically given by subtracting one color from white, or by changing a hue by 180 degrees. </a:t>
            </a:r>
          </a:p>
          <a:p>
            <a:r>
              <a:rPr lang="en-US" altLang="zh-CN" sz="2800" dirty="0">
                <a:cs typeface="宋体" charset="0"/>
              </a:rPr>
              <a:t>Complements are useful for enhancing detail that is embedded in dark regions of a color image.</a:t>
            </a:r>
            <a:endParaRPr lang="en-US" altLang="zh-CN" sz="2400" dirty="0">
              <a:cs typeface="宋体"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幻灯片编号占位符 7"/>
          <p:cNvSpPr>
            <a:spLocks noGrp="1"/>
          </p:cNvSpPr>
          <p:nvPr>
            <p:ph type="sldNum" sz="quarter" idx="12"/>
          </p:nvPr>
        </p:nvSpPr>
        <p:spPr/>
        <p:txBody>
          <a:bodyPr/>
          <a:lstStyle/>
          <a:p>
            <a:fld id="{ED5113C2-B76A-934D-A124-FB910698BE55}" type="slidenum">
              <a:rPr lang="zh-CN" altLang="en-US"/>
              <a:pPr/>
              <a:t>49</a:t>
            </a:fld>
            <a:endParaRPr lang="th-TH"/>
          </a:p>
        </p:txBody>
      </p:sp>
      <p:sp>
        <p:nvSpPr>
          <p:cNvPr id="1513474" name="Rectangle 2"/>
          <p:cNvSpPr>
            <a:spLocks noGrp="1" noChangeArrowheads="1"/>
          </p:cNvSpPr>
          <p:nvPr>
            <p:ph type="title"/>
          </p:nvPr>
        </p:nvSpPr>
        <p:spPr/>
        <p:txBody>
          <a:bodyPr/>
          <a:lstStyle/>
          <a:p>
            <a:r>
              <a:rPr lang="en-US" altLang="zh-CN">
                <a:cs typeface="宋体" charset="0"/>
              </a:rPr>
              <a:t>Color Complements Transfer</a:t>
            </a:r>
          </a:p>
        </p:txBody>
      </p:sp>
      <p:sp>
        <p:nvSpPr>
          <p:cNvPr id="1513475" name="Rectangle 3"/>
          <p:cNvSpPr>
            <a:spLocks noGrp="1" noChangeArrowheads="1"/>
          </p:cNvSpPr>
          <p:nvPr>
            <p:ph type="body" sz="half" idx="1"/>
          </p:nvPr>
        </p:nvSpPr>
        <p:spPr>
          <a:xfrm>
            <a:off x="539750" y="1916113"/>
            <a:ext cx="6696075" cy="2447925"/>
          </a:xfrm>
        </p:spPr>
        <p:txBody>
          <a:bodyPr/>
          <a:lstStyle/>
          <a:p>
            <a:r>
              <a:rPr lang="en-US" altLang="zh-CN" sz="2400">
                <a:cs typeface="宋体" charset="0"/>
              </a:rPr>
              <a:t>Implementation using RGB model</a:t>
            </a:r>
          </a:p>
          <a:p>
            <a:endParaRPr lang="en-US" altLang="zh-CN" sz="2800">
              <a:cs typeface="宋体" charset="0"/>
            </a:endParaRPr>
          </a:p>
          <a:p>
            <a:r>
              <a:rPr lang="en-US" altLang="zh-CN" sz="2400">
                <a:cs typeface="宋体" charset="0"/>
              </a:rPr>
              <a:t>Implementation using HSI model</a:t>
            </a:r>
          </a:p>
        </p:txBody>
      </p:sp>
      <p:graphicFrame>
        <p:nvGraphicFramePr>
          <p:cNvPr id="1513476" name="Object 4"/>
          <p:cNvGraphicFramePr>
            <a:graphicFrameLocks noGrp="1" noChangeAspect="1"/>
          </p:cNvGraphicFramePr>
          <p:nvPr>
            <p:ph sz="quarter" idx="2"/>
          </p:nvPr>
        </p:nvGraphicFramePr>
        <p:xfrm>
          <a:off x="1979613" y="2347913"/>
          <a:ext cx="5457825" cy="466725"/>
        </p:xfrm>
        <a:graphic>
          <a:graphicData uri="http://schemas.openxmlformats.org/presentationml/2006/ole">
            <mc:AlternateContent xmlns:mc="http://schemas.openxmlformats.org/markup-compatibility/2006">
              <mc:Choice xmlns:v="urn:schemas-microsoft-com:vml" Requires="v">
                <p:oleObj spid="_x0000_s1513772" name="Equation" r:id="rId4" imgW="2374560" imgH="228600" progId="Equation.3">
                  <p:embed/>
                </p:oleObj>
              </mc:Choice>
              <mc:Fallback>
                <p:oleObj name="Equation" r:id="rId4" imgW="237456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2347913"/>
                        <a:ext cx="5457825"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1513477" name="Object 5"/>
          <p:cNvGraphicFramePr>
            <a:graphicFrameLocks noGrp="1" noChangeAspect="1"/>
          </p:cNvGraphicFramePr>
          <p:nvPr>
            <p:ph sz="quarter" idx="3"/>
          </p:nvPr>
        </p:nvGraphicFramePr>
        <p:xfrm>
          <a:off x="971550" y="3355975"/>
          <a:ext cx="4746625" cy="406400"/>
        </p:xfrm>
        <a:graphic>
          <a:graphicData uri="http://schemas.openxmlformats.org/presentationml/2006/ole">
            <mc:AlternateContent xmlns:mc="http://schemas.openxmlformats.org/markup-compatibility/2006">
              <mc:Choice xmlns:v="urn:schemas-microsoft-com:vml" Requires="v">
                <p:oleObj spid="_x0000_s1513773" name="Equation" r:id="rId6" imgW="2374560" imgH="228600" progId="Equation.3">
                  <p:embed/>
                </p:oleObj>
              </mc:Choice>
              <mc:Fallback>
                <p:oleObj name="Equation" r:id="rId6" imgW="237456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3355975"/>
                        <a:ext cx="474662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pic>
        <p:nvPicPr>
          <p:cNvPr id="1513479" name="Picture 7"/>
          <p:cNvPicPr>
            <a:picLocks noChangeAspect="1" noChangeArrowheads="1"/>
          </p:cNvPicPr>
          <p:nvPr/>
        </p:nvPicPr>
        <p:blipFill>
          <a:blip r:embed="rId8">
            <a:extLst>
              <a:ext uri="{28A0092B-C50C-407E-A947-70E740481C1C}">
                <a14:useLocalDpi xmlns:a14="http://schemas.microsoft.com/office/drawing/2010/main" val="0"/>
              </a:ext>
            </a:extLst>
          </a:blip>
          <a:srcRect r="35771"/>
          <a:stretch>
            <a:fillRect/>
          </a:stretch>
        </p:blipFill>
        <p:spPr bwMode="auto">
          <a:xfrm>
            <a:off x="4140200" y="3789363"/>
            <a:ext cx="3744913" cy="297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513480" name="Object 8"/>
          <p:cNvGraphicFramePr>
            <a:graphicFrameLocks noChangeAspect="1"/>
          </p:cNvGraphicFramePr>
          <p:nvPr/>
        </p:nvGraphicFramePr>
        <p:xfrm>
          <a:off x="971550" y="3787775"/>
          <a:ext cx="3398838" cy="474663"/>
        </p:xfrm>
        <a:graphic>
          <a:graphicData uri="http://schemas.openxmlformats.org/presentationml/2006/ole">
            <mc:AlternateContent xmlns:mc="http://schemas.openxmlformats.org/markup-compatibility/2006">
              <mc:Choice xmlns:v="urn:schemas-microsoft-com:vml" Requires="v">
                <p:oleObj spid="_x0000_s1513774" name="Equation" r:id="rId9" imgW="1638000" imgH="228600" progId="Equation.3">
                  <p:embed/>
                </p:oleObj>
              </mc:Choice>
              <mc:Fallback>
                <p:oleObj name="Equation" r:id="rId9" imgW="1638000" imgH="2286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3787775"/>
                        <a:ext cx="3398838"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513481" name="Object 9"/>
          <p:cNvGraphicFramePr>
            <a:graphicFrameLocks noChangeAspect="1"/>
          </p:cNvGraphicFramePr>
          <p:nvPr/>
        </p:nvGraphicFramePr>
        <p:xfrm>
          <a:off x="5305425" y="3282950"/>
          <a:ext cx="3082925" cy="474663"/>
        </p:xfrm>
        <a:graphic>
          <a:graphicData uri="http://schemas.openxmlformats.org/presentationml/2006/ole">
            <mc:AlternateContent xmlns:mc="http://schemas.openxmlformats.org/markup-compatibility/2006">
              <mc:Choice xmlns:v="urn:schemas-microsoft-com:vml" Requires="v">
                <p:oleObj spid="_x0000_s1513775" name="Equation" r:id="rId11" imgW="1485720" imgH="228600" progId="Equation.3">
                  <p:embed/>
                </p:oleObj>
              </mc:Choice>
              <mc:Fallback>
                <p:oleObj name="Equation" r:id="rId11" imgW="1485720" imgH="2286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05425" y="3282950"/>
                        <a:ext cx="3082925"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1513482" name="Picture 10"/>
          <p:cNvPicPr>
            <a:picLocks noChangeAspect="1" noChangeArrowheads="1"/>
          </p:cNvPicPr>
          <p:nvPr/>
        </p:nvPicPr>
        <p:blipFill>
          <a:blip r:embed="rId8">
            <a:extLst>
              <a:ext uri="{28A0092B-C50C-407E-A947-70E740481C1C}">
                <a14:useLocalDpi xmlns:a14="http://schemas.microsoft.com/office/drawing/2010/main" val="0"/>
              </a:ext>
            </a:extLst>
          </a:blip>
          <a:srcRect l="74574" b="59723"/>
          <a:stretch>
            <a:fillRect/>
          </a:stretch>
        </p:blipFill>
        <p:spPr bwMode="auto">
          <a:xfrm>
            <a:off x="2627313" y="5373688"/>
            <a:ext cx="1423987"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A9E2C7BA-0494-BC41-9EDA-947BF618895E}" type="slidenum">
              <a:rPr lang="zh-CN" altLang="en-US"/>
              <a:pPr/>
              <a:t>5</a:t>
            </a:fld>
            <a:endParaRPr lang="th-TH"/>
          </a:p>
        </p:txBody>
      </p:sp>
      <p:sp>
        <p:nvSpPr>
          <p:cNvPr id="1473538" name="Rectangle 2"/>
          <p:cNvSpPr>
            <a:spLocks noGrp="1" noChangeArrowheads="1"/>
          </p:cNvSpPr>
          <p:nvPr>
            <p:ph type="title"/>
          </p:nvPr>
        </p:nvSpPr>
        <p:spPr>
          <a:xfrm>
            <a:off x="1150938" y="617538"/>
            <a:ext cx="6734175" cy="1143000"/>
          </a:xfrm>
        </p:spPr>
        <p:txBody>
          <a:bodyPr/>
          <a:lstStyle/>
          <a:p>
            <a:r>
              <a:rPr lang="en-US" altLang="zh-CN" dirty="0" smtClean="0">
                <a:cs typeface="宋体" charset="0"/>
              </a:rPr>
              <a:t>Color </a:t>
            </a:r>
            <a:r>
              <a:rPr lang="en-US" altLang="zh-CN" dirty="0">
                <a:cs typeface="宋体" charset="0"/>
              </a:rPr>
              <a:t>Fundamentals</a:t>
            </a:r>
          </a:p>
        </p:txBody>
      </p:sp>
      <p:pic>
        <p:nvPicPr>
          <p:cNvPr id="14735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989138"/>
            <a:ext cx="6337300" cy="458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145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33375"/>
            <a:ext cx="7775575" cy="621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A6019520-3C1E-2340-9234-4FBAA7D384EE}" type="slidenum">
              <a:rPr lang="zh-CN" altLang="en-US"/>
              <a:pPr/>
              <a:t>51</a:t>
            </a:fld>
            <a:endParaRPr lang="th-TH"/>
          </a:p>
        </p:txBody>
      </p:sp>
      <p:sp>
        <p:nvSpPr>
          <p:cNvPr id="1601540" name="Rectangle 4"/>
          <p:cNvSpPr>
            <a:spLocks noGrp="1" noChangeArrowheads="1"/>
          </p:cNvSpPr>
          <p:nvPr>
            <p:ph type="body" idx="1"/>
          </p:nvPr>
        </p:nvSpPr>
        <p:spPr>
          <a:xfrm>
            <a:off x="442913" y="1916113"/>
            <a:ext cx="8229600" cy="5257800"/>
          </a:xfrm>
          <a:noFill/>
          <a:ln/>
        </p:spPr>
        <p:txBody>
          <a:bodyPr/>
          <a:lstStyle/>
          <a:p>
            <a:r>
              <a:rPr lang="en-US" altLang="zh-TW" sz="2400">
                <a:ea typeface="新細明體" charset="0"/>
                <a:cs typeface="新細明體" charset="0"/>
              </a:rPr>
              <a:t>Color slicing: highlighting a specific range of colors in an image. </a:t>
            </a:r>
            <a:r>
              <a:rPr lang="en-US" altLang="zh-CN" sz="2400">
                <a:ea typeface="新細明體" charset="0"/>
                <a:cs typeface="新細明體" charset="0"/>
              </a:rPr>
              <a:t>Two methods: cube- and sphere-based methods.</a:t>
            </a:r>
            <a:endParaRPr lang="en-US" altLang="zh-TW" sz="2400">
              <a:ea typeface="新細明體" charset="0"/>
              <a:cs typeface="新細明體" charset="0"/>
            </a:endParaRPr>
          </a:p>
        </p:txBody>
      </p:sp>
      <p:sp>
        <p:nvSpPr>
          <p:cNvPr id="1601542" name="Rectangle 6"/>
          <p:cNvSpPr>
            <a:spLocks noChangeArrowheads="1"/>
          </p:cNvSpPr>
          <p:nvPr/>
        </p:nvSpPr>
        <p:spPr bwMode="auto">
          <a:xfrm>
            <a:off x="1331913" y="333375"/>
            <a:ext cx="7612062"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r>
              <a:rPr lang="en-US" altLang="zh-CN" sz="4400">
                <a:solidFill>
                  <a:schemeClr val="tx2"/>
                </a:solidFill>
                <a:latin typeface="Comic Sans MS" charset="0"/>
                <a:ea typeface="宋体" charset="0"/>
                <a:cs typeface="宋体" charset="0"/>
              </a:rPr>
              <a:t>Color Slicing </a:t>
            </a:r>
          </a:p>
        </p:txBody>
      </p:sp>
      <p:pic>
        <p:nvPicPr>
          <p:cNvPr id="1601543" name="Picture 7"/>
          <p:cNvPicPr>
            <a:picLocks noChangeAspect="1" noChangeArrowheads="1"/>
          </p:cNvPicPr>
          <p:nvPr/>
        </p:nvPicPr>
        <p:blipFill>
          <a:blip r:embed="rId3">
            <a:extLst>
              <a:ext uri="{28A0092B-C50C-407E-A947-70E740481C1C}">
                <a14:useLocalDpi xmlns:a14="http://schemas.microsoft.com/office/drawing/2010/main" val="0"/>
              </a:ext>
            </a:extLst>
          </a:blip>
          <a:srcRect t="73111"/>
          <a:stretch>
            <a:fillRect/>
          </a:stretch>
        </p:blipFill>
        <p:spPr bwMode="auto">
          <a:xfrm>
            <a:off x="1763713" y="5589588"/>
            <a:ext cx="604202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01544" name="Picture 8"/>
          <p:cNvPicPr>
            <a:picLocks noChangeAspect="1" noChangeArrowheads="1"/>
          </p:cNvPicPr>
          <p:nvPr/>
        </p:nvPicPr>
        <p:blipFill>
          <a:blip r:embed="rId3">
            <a:extLst>
              <a:ext uri="{28A0092B-C50C-407E-A947-70E740481C1C}">
                <a14:useLocalDpi xmlns:a14="http://schemas.microsoft.com/office/drawing/2010/main" val="0"/>
              </a:ext>
            </a:extLst>
          </a:blip>
          <a:srcRect b="28636"/>
          <a:stretch>
            <a:fillRect/>
          </a:stretch>
        </p:blipFill>
        <p:spPr bwMode="auto">
          <a:xfrm>
            <a:off x="2339975" y="2784475"/>
            <a:ext cx="6119813" cy="302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72C8A293-4A6E-C643-9839-0D4F92D4CC65}" type="slidenum">
              <a:rPr lang="zh-CN" altLang="en-US"/>
              <a:pPr/>
              <a:t>52</a:t>
            </a:fld>
            <a:endParaRPr lang="th-TH"/>
          </a:p>
        </p:txBody>
      </p:sp>
      <p:sp>
        <p:nvSpPr>
          <p:cNvPr id="1603587" name="Text Box 3"/>
          <p:cNvSpPr txBox="1">
            <a:spLocks noChangeArrowheads="1"/>
          </p:cNvSpPr>
          <p:nvPr/>
        </p:nvSpPr>
        <p:spPr bwMode="auto">
          <a:xfrm>
            <a:off x="536575" y="2128838"/>
            <a:ext cx="8364538"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buClr>
                <a:schemeClr val="folHlink"/>
              </a:buClr>
              <a:buSzPct val="80000"/>
              <a:buFont typeface="Wingdings" charset="0"/>
              <a:buChar char="n"/>
            </a:pPr>
            <a:r>
              <a:rPr lang="en-US" altLang="zh-CN" dirty="0">
                <a:latin typeface="Times New Roman" charset="0"/>
                <a:ea typeface="宋体" charset="0"/>
                <a:cs typeface="宋体" charset="0"/>
              </a:rPr>
              <a:t> Device-independent color model</a:t>
            </a:r>
          </a:p>
          <a:p>
            <a:pPr eaLnBrk="0" hangingPunct="0">
              <a:buClr>
                <a:schemeClr val="folHlink"/>
              </a:buClr>
              <a:buSzPct val="80000"/>
              <a:buFont typeface="Wingdings" charset="0"/>
              <a:buChar char="n"/>
            </a:pPr>
            <a:r>
              <a:rPr lang="en-US" altLang="zh-CN" dirty="0">
                <a:latin typeface="Times New Roman" charset="0"/>
                <a:ea typeface="宋体" charset="0"/>
                <a:cs typeface="宋体" charset="0"/>
              </a:rPr>
              <a:t> CIE L* a * b * model (CIELAB): colorimetric, perceptually uniform, and device independent. </a:t>
            </a:r>
          </a:p>
          <a:p>
            <a:pPr lvl="1" eaLnBrk="0" hangingPunct="0">
              <a:buFont typeface="Times New Roman" charset="0"/>
              <a:buChar char="–"/>
            </a:pPr>
            <a:r>
              <a:rPr lang="en-US" altLang="zh-CN" dirty="0">
                <a:latin typeface="Times New Roman" charset="0"/>
                <a:ea typeface="宋体" charset="0"/>
                <a:cs typeface="宋体" charset="0"/>
              </a:rPr>
              <a:t> L* represents brightness, a* for red minus green, and b* for green minus blue;</a:t>
            </a:r>
          </a:p>
          <a:p>
            <a:pPr lvl="1" eaLnBrk="0" hangingPunct="0">
              <a:buFont typeface="Times New Roman" charset="0"/>
              <a:buChar char="–"/>
            </a:pPr>
            <a:r>
              <a:rPr lang="en-US" altLang="zh-CN" dirty="0">
                <a:latin typeface="Times New Roman" charset="0"/>
                <a:ea typeface="宋体" charset="0"/>
                <a:cs typeface="宋体" charset="0"/>
              </a:rPr>
              <a:t> CIE model is useful in both image manipulation (tone and contrast editing) and image compression applications.</a:t>
            </a:r>
          </a:p>
          <a:p>
            <a:pPr eaLnBrk="0" hangingPunct="0">
              <a:buClr>
                <a:schemeClr val="folHlink"/>
              </a:buClr>
              <a:buSzPct val="80000"/>
              <a:buFont typeface="Wingdings" charset="0"/>
              <a:buChar char="n"/>
            </a:pPr>
            <a:r>
              <a:rPr lang="en-US" altLang="zh-CN" dirty="0">
                <a:latin typeface="Times New Roman" charset="0"/>
                <a:ea typeface="宋体" charset="0"/>
                <a:cs typeface="宋体" charset="0"/>
              </a:rPr>
              <a:t> Tonal range, also called its key type, refers to its general  distribution of color intensities.</a:t>
            </a:r>
          </a:p>
          <a:p>
            <a:pPr eaLnBrk="0" hangingPunct="0">
              <a:buClr>
                <a:schemeClr val="folHlink"/>
              </a:buClr>
              <a:buSzPct val="80000"/>
              <a:buFont typeface="Wingdings" charset="0"/>
              <a:buChar char="n"/>
            </a:pPr>
            <a:r>
              <a:rPr lang="en-US" altLang="zh-CN" dirty="0">
                <a:latin typeface="Times New Roman" charset="0"/>
                <a:ea typeface="宋体" charset="0"/>
                <a:cs typeface="宋体" charset="0"/>
              </a:rPr>
              <a:t> The correction of tonal and color imbalances.</a:t>
            </a:r>
          </a:p>
          <a:p>
            <a:pPr lvl="1" eaLnBrk="0" hangingPunct="0"/>
            <a:endParaRPr lang="en-US" altLang="zh-CN" dirty="0">
              <a:latin typeface="Times New Roman" charset="0"/>
              <a:ea typeface="宋体" charset="0"/>
              <a:cs typeface="宋体" charset="0"/>
            </a:endParaRPr>
          </a:p>
        </p:txBody>
      </p:sp>
      <p:sp>
        <p:nvSpPr>
          <p:cNvPr id="1603589" name="Rectangle 5"/>
          <p:cNvSpPr>
            <a:spLocks noChangeArrowheads="1"/>
          </p:cNvSpPr>
          <p:nvPr/>
        </p:nvSpPr>
        <p:spPr bwMode="auto">
          <a:xfrm>
            <a:off x="1331913" y="333375"/>
            <a:ext cx="7612062" cy="142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r>
              <a:rPr lang="en-US" altLang="zh-CN" sz="4400" dirty="0">
                <a:solidFill>
                  <a:schemeClr val="tx2"/>
                </a:solidFill>
                <a:latin typeface="Comic Sans MS" charset="0"/>
                <a:ea typeface="宋体" charset="0"/>
                <a:cs typeface="宋体" charset="0"/>
              </a:rPr>
              <a:t>Tone and Color Corrections</a:t>
            </a:r>
            <a:br>
              <a:rPr lang="en-US" altLang="zh-CN" sz="4400" dirty="0">
                <a:solidFill>
                  <a:schemeClr val="tx2"/>
                </a:solidFill>
                <a:latin typeface="Comic Sans MS" charset="0"/>
                <a:ea typeface="宋体" charset="0"/>
                <a:cs typeface="宋体" charset="0"/>
              </a:rPr>
            </a:br>
            <a:r>
              <a:rPr lang="en-US" altLang="zh-CN" sz="4400" dirty="0">
                <a:solidFill>
                  <a:schemeClr val="tx2"/>
                </a:solidFill>
                <a:latin typeface="Comic Sans MS" charset="0"/>
                <a:ea typeface="宋体" charset="0"/>
                <a:cs typeface="宋体" charset="0"/>
              </a:rPr>
              <a:t>Tone Corrections</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5"/>
          <p:cNvSpPr>
            <a:spLocks noGrp="1"/>
          </p:cNvSpPr>
          <p:nvPr>
            <p:ph type="sldNum" sz="quarter" idx="12"/>
          </p:nvPr>
        </p:nvSpPr>
        <p:spPr/>
        <p:txBody>
          <a:bodyPr/>
          <a:lstStyle/>
          <a:p>
            <a:fld id="{23E6A9CD-01BC-EE46-84CD-1B873FC1407A}" type="slidenum">
              <a:rPr lang="zh-CN" altLang="en-US"/>
              <a:pPr/>
              <a:t>53</a:t>
            </a:fld>
            <a:endParaRPr lang="th-TH"/>
          </a:p>
        </p:txBody>
      </p:sp>
      <p:sp>
        <p:nvSpPr>
          <p:cNvPr id="1515522" name="Rectangle 2"/>
          <p:cNvSpPr>
            <a:spLocks noGrp="1" noChangeArrowheads="1"/>
          </p:cNvSpPr>
          <p:nvPr>
            <p:ph type="title"/>
          </p:nvPr>
        </p:nvSpPr>
        <p:spPr>
          <a:xfrm>
            <a:off x="1187450" y="692150"/>
            <a:ext cx="4933950" cy="779463"/>
          </a:xfrm>
        </p:spPr>
        <p:txBody>
          <a:bodyPr/>
          <a:lstStyle/>
          <a:p>
            <a:r>
              <a:rPr lang="en-US" altLang="zh-CN">
                <a:cs typeface="宋体" charset="0"/>
              </a:rPr>
              <a:t>Tonal Correction</a:t>
            </a:r>
            <a:endParaRPr lang="zh-CN" altLang="en-US">
              <a:cs typeface="宋体" charset="0"/>
            </a:endParaRPr>
          </a:p>
        </p:txBody>
      </p:sp>
      <p:sp>
        <p:nvSpPr>
          <p:cNvPr id="1515524" name="Rectangle 4"/>
          <p:cNvSpPr>
            <a:spLocks noGrp="1" noChangeArrowheads="1"/>
          </p:cNvSpPr>
          <p:nvPr>
            <p:ph type="body" sz="half" idx="1"/>
          </p:nvPr>
        </p:nvSpPr>
        <p:spPr>
          <a:xfrm>
            <a:off x="246063" y="1989138"/>
            <a:ext cx="4038600" cy="4572000"/>
          </a:xfrm>
          <a:noFill/>
          <a:ln/>
        </p:spPr>
        <p:txBody>
          <a:bodyPr/>
          <a:lstStyle/>
          <a:p>
            <a:r>
              <a:rPr lang="en-US" altLang="zh-CN" sz="2800">
                <a:cs typeface="宋体" charset="0"/>
              </a:rPr>
              <a:t>It corresponds to the enhancement of gray-level images using gray level transformations. </a:t>
            </a:r>
          </a:p>
          <a:p>
            <a:r>
              <a:rPr lang="en-US" altLang="zh-CN" sz="2800">
                <a:cs typeface="宋体" charset="0"/>
              </a:rPr>
              <a:t>Modifying image tones is done by adjusting the image</a:t>
            </a:r>
            <a:r>
              <a:rPr lang="en-US" altLang="zh-CN" sz="2800">
                <a:latin typeface="Times New Roman"/>
                <a:cs typeface="宋体" charset="0"/>
              </a:rPr>
              <a:t>’</a:t>
            </a:r>
            <a:r>
              <a:rPr lang="en-US" altLang="zh-CN" sz="2800">
                <a:cs typeface="宋体" charset="0"/>
              </a:rPr>
              <a:t>s brightness and contrast. </a:t>
            </a:r>
          </a:p>
        </p:txBody>
      </p:sp>
      <p:pic>
        <p:nvPicPr>
          <p:cNvPr id="15155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1412875"/>
            <a:ext cx="3551237"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155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6021388"/>
            <a:ext cx="556895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15527" name="Rectangle 7"/>
          <p:cNvSpPr>
            <a:spLocks noChangeArrowheads="1"/>
          </p:cNvSpPr>
          <p:nvPr/>
        </p:nvSpPr>
        <p:spPr bwMode="auto">
          <a:xfrm>
            <a:off x="3419475" y="188913"/>
            <a:ext cx="5543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ea typeface="宋体" charset="0"/>
                <a:cs typeface="宋体" charset="0"/>
              </a:rPr>
              <a:t>The highlight and shadow area were lightened and darkened, respectively</a:t>
            </a:r>
            <a:endParaRPr lang="zh-CN" altLang="en-US">
              <a:ea typeface="宋体" charset="0"/>
              <a:cs typeface="宋体"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743E6F5C-B657-324C-B1B0-0CC853111162}" type="slidenum">
              <a:rPr lang="zh-CN" altLang="en-US"/>
              <a:pPr/>
              <a:t>54</a:t>
            </a:fld>
            <a:endParaRPr lang="th-TH"/>
          </a:p>
        </p:txBody>
      </p:sp>
      <p:sp>
        <p:nvSpPr>
          <p:cNvPr id="1517570" name="Rectangle 2"/>
          <p:cNvSpPr>
            <a:spLocks noGrp="1" noChangeArrowheads="1"/>
          </p:cNvSpPr>
          <p:nvPr>
            <p:ph type="title"/>
          </p:nvPr>
        </p:nvSpPr>
        <p:spPr>
          <a:xfrm>
            <a:off x="827088" y="188913"/>
            <a:ext cx="2881312" cy="1368425"/>
          </a:xfrm>
        </p:spPr>
        <p:txBody>
          <a:bodyPr/>
          <a:lstStyle/>
          <a:p>
            <a:r>
              <a:rPr lang="en-US" altLang="zh-CN" sz="4000">
                <a:cs typeface="宋体" charset="0"/>
              </a:rPr>
              <a:t>Color </a:t>
            </a:r>
            <a:br>
              <a:rPr lang="en-US" altLang="zh-CN" sz="4000">
                <a:cs typeface="宋体" charset="0"/>
              </a:rPr>
            </a:br>
            <a:r>
              <a:rPr lang="en-US" altLang="zh-CN" sz="4000">
                <a:cs typeface="宋体" charset="0"/>
              </a:rPr>
              <a:t>Correction</a:t>
            </a:r>
          </a:p>
        </p:txBody>
      </p:sp>
      <p:sp>
        <p:nvSpPr>
          <p:cNvPr id="1517571" name="Rectangle 3"/>
          <p:cNvSpPr>
            <a:spLocks noGrp="1" noChangeArrowheads="1"/>
          </p:cNvSpPr>
          <p:nvPr>
            <p:ph type="body" idx="1"/>
          </p:nvPr>
        </p:nvSpPr>
        <p:spPr>
          <a:xfrm>
            <a:off x="179388" y="2205038"/>
            <a:ext cx="3455987" cy="4103687"/>
          </a:xfrm>
        </p:spPr>
        <p:txBody>
          <a:bodyPr/>
          <a:lstStyle/>
          <a:p>
            <a:pPr>
              <a:lnSpc>
                <a:spcPct val="90000"/>
              </a:lnSpc>
            </a:pPr>
            <a:r>
              <a:rPr lang="en-US" altLang="zh-CN" sz="2400" dirty="0">
                <a:cs typeface="宋体" charset="0"/>
              </a:rPr>
              <a:t>Used to correct any color imbalance</a:t>
            </a:r>
          </a:p>
          <a:p>
            <a:pPr>
              <a:lnSpc>
                <a:spcPct val="90000"/>
              </a:lnSpc>
            </a:pPr>
            <a:r>
              <a:rPr lang="en-US" altLang="zh-CN" sz="2400" dirty="0">
                <a:cs typeface="宋体" charset="0"/>
              </a:rPr>
              <a:t>Done experimentally by adjusting each of the color components</a:t>
            </a:r>
          </a:p>
          <a:p>
            <a:pPr lvl="1">
              <a:lnSpc>
                <a:spcPct val="90000"/>
              </a:lnSpc>
            </a:pPr>
            <a:r>
              <a:rPr lang="en-US" altLang="zh-CN" sz="2000" dirty="0">
                <a:ea typeface="宋体" charset="0"/>
                <a:cs typeface="宋体" charset="0"/>
              </a:rPr>
              <a:t>Analyzing a known color using a color spectrometer</a:t>
            </a:r>
          </a:p>
          <a:p>
            <a:pPr lvl="1">
              <a:lnSpc>
                <a:spcPct val="90000"/>
              </a:lnSpc>
            </a:pPr>
            <a:r>
              <a:rPr lang="en-US" altLang="zh-CN" sz="2000" dirty="0">
                <a:ea typeface="宋体" charset="0"/>
                <a:cs typeface="宋体" charset="0"/>
              </a:rPr>
              <a:t>Visually assess skin color</a:t>
            </a:r>
          </a:p>
        </p:txBody>
      </p:sp>
      <p:pic>
        <p:nvPicPr>
          <p:cNvPr id="15175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44450"/>
            <a:ext cx="5078412" cy="666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17574" name="Picture 6"/>
          <p:cNvPicPr>
            <a:picLocks noChangeAspect="1" noChangeArrowheads="1"/>
          </p:cNvPicPr>
          <p:nvPr/>
        </p:nvPicPr>
        <p:blipFill>
          <a:blip r:embed="rId3">
            <a:extLst>
              <a:ext uri="{28A0092B-C50C-407E-A947-70E740481C1C}">
                <a14:useLocalDpi xmlns:a14="http://schemas.microsoft.com/office/drawing/2010/main" val="0"/>
              </a:ext>
            </a:extLst>
          </a:blip>
          <a:srcRect l="48351" b="90732"/>
          <a:stretch>
            <a:fillRect/>
          </a:stretch>
        </p:blipFill>
        <p:spPr bwMode="auto">
          <a:xfrm>
            <a:off x="5580063" y="44450"/>
            <a:ext cx="3313112"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EB638E9B-731E-BB4E-925A-A12FFBC67125}" type="slidenum">
              <a:rPr lang="zh-CN" altLang="en-US"/>
              <a:pPr/>
              <a:t>55</a:t>
            </a:fld>
            <a:endParaRPr lang="th-TH"/>
          </a:p>
        </p:txBody>
      </p:sp>
      <p:sp>
        <p:nvSpPr>
          <p:cNvPr id="1519618" name="Rectangle 2"/>
          <p:cNvSpPr>
            <a:spLocks noGrp="1" noChangeArrowheads="1"/>
          </p:cNvSpPr>
          <p:nvPr>
            <p:ph type="title"/>
          </p:nvPr>
        </p:nvSpPr>
        <p:spPr>
          <a:xfrm>
            <a:off x="1150938" y="836613"/>
            <a:ext cx="6229350" cy="923925"/>
          </a:xfrm>
        </p:spPr>
        <p:txBody>
          <a:bodyPr/>
          <a:lstStyle/>
          <a:p>
            <a:r>
              <a:rPr lang="en-US" altLang="zh-CN">
                <a:cs typeface="宋体" charset="0"/>
              </a:rPr>
              <a:t>Histogram processing</a:t>
            </a:r>
          </a:p>
        </p:txBody>
      </p:sp>
      <p:sp>
        <p:nvSpPr>
          <p:cNvPr id="1519619" name="Rectangle 3"/>
          <p:cNvSpPr>
            <a:spLocks noGrp="1" noChangeArrowheads="1"/>
          </p:cNvSpPr>
          <p:nvPr>
            <p:ph type="body" idx="1"/>
          </p:nvPr>
        </p:nvSpPr>
        <p:spPr>
          <a:xfrm>
            <a:off x="539750" y="2133600"/>
            <a:ext cx="8142288" cy="3816350"/>
          </a:xfrm>
        </p:spPr>
        <p:txBody>
          <a:bodyPr/>
          <a:lstStyle/>
          <a:p>
            <a:r>
              <a:rPr lang="en-US" altLang="zh-CN" dirty="0">
                <a:cs typeface="宋体" charset="0"/>
              </a:rPr>
              <a:t>Histogram processing is performed on the intensity component only (HSI model)</a:t>
            </a:r>
          </a:p>
          <a:p>
            <a:pPr lvl="1"/>
            <a:r>
              <a:rPr lang="en-US" altLang="zh-CN" dirty="0">
                <a:ea typeface="宋体" charset="0"/>
                <a:cs typeface="宋体" charset="0"/>
              </a:rPr>
              <a:t>O.W. the colors are altered </a:t>
            </a:r>
          </a:p>
          <a:p>
            <a:r>
              <a:rPr lang="en-US" altLang="zh-CN" dirty="0">
                <a:cs typeface="宋体" charset="0"/>
              </a:rPr>
              <a:t>Histogram processing is often followed by saturation adjustment (increasing saturation).</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206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333375"/>
            <a:ext cx="7775575" cy="625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20645" name="Rectangle 5"/>
          <p:cNvSpPr>
            <a:spLocks noChangeArrowheads="1"/>
          </p:cNvSpPr>
          <p:nvPr/>
        </p:nvSpPr>
        <p:spPr bwMode="auto">
          <a:xfrm>
            <a:off x="684213" y="333375"/>
            <a:ext cx="3240087" cy="1203325"/>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4D4C3657-73E6-3044-8E6C-13736A5E8971}" type="slidenum">
              <a:rPr lang="zh-CN" altLang="en-US"/>
              <a:pPr/>
              <a:t>57</a:t>
            </a:fld>
            <a:endParaRPr lang="th-TH"/>
          </a:p>
        </p:txBody>
      </p:sp>
      <p:sp>
        <p:nvSpPr>
          <p:cNvPr id="1522690" name="Rectangle 2"/>
          <p:cNvSpPr>
            <a:spLocks noGrp="1" noChangeArrowheads="1"/>
          </p:cNvSpPr>
          <p:nvPr>
            <p:ph type="title"/>
          </p:nvPr>
        </p:nvSpPr>
        <p:spPr>
          <a:xfrm>
            <a:off x="1150938" y="908050"/>
            <a:ext cx="7453312" cy="852488"/>
          </a:xfrm>
        </p:spPr>
        <p:txBody>
          <a:bodyPr/>
          <a:lstStyle/>
          <a:p>
            <a:r>
              <a:rPr lang="en-US" altLang="zh-CN" sz="3600">
                <a:cs typeface="宋体" charset="0"/>
              </a:rPr>
              <a:t>Spatial Filtering of Color Images</a:t>
            </a:r>
          </a:p>
        </p:txBody>
      </p:sp>
      <p:sp>
        <p:nvSpPr>
          <p:cNvPr id="1522691" name="Rectangle 3"/>
          <p:cNvSpPr>
            <a:spLocks noGrp="1" noChangeArrowheads="1"/>
          </p:cNvSpPr>
          <p:nvPr>
            <p:ph type="body" idx="1"/>
          </p:nvPr>
        </p:nvSpPr>
        <p:spPr>
          <a:xfrm>
            <a:off x="323850" y="2349500"/>
            <a:ext cx="3894138" cy="2879725"/>
          </a:xfrm>
        </p:spPr>
        <p:txBody>
          <a:bodyPr/>
          <a:lstStyle/>
          <a:p>
            <a:pPr>
              <a:lnSpc>
                <a:spcPct val="90000"/>
              </a:lnSpc>
            </a:pPr>
            <a:r>
              <a:rPr lang="en-US" altLang="zh-CN" sz="2800">
                <a:cs typeface="宋体" charset="0"/>
              </a:rPr>
              <a:t>Linear filtering technique can be applied on individual color component or all of the color components at a time.</a:t>
            </a:r>
          </a:p>
        </p:txBody>
      </p:sp>
      <p:pic>
        <p:nvPicPr>
          <p:cNvPr id="15226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773238"/>
            <a:ext cx="4537075" cy="36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22693" name="Rectangle 5"/>
          <p:cNvSpPr>
            <a:spLocks noChangeArrowheads="1"/>
          </p:cNvSpPr>
          <p:nvPr/>
        </p:nvSpPr>
        <p:spPr bwMode="auto">
          <a:xfrm>
            <a:off x="179388" y="5373688"/>
            <a:ext cx="8785225"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80000"/>
              </a:lnSpc>
              <a:spcBef>
                <a:spcPct val="20000"/>
              </a:spcBef>
              <a:buClr>
                <a:schemeClr val="folHlink"/>
              </a:buClr>
              <a:buSzPct val="60000"/>
              <a:buFont typeface="Wingdings" charset="0"/>
              <a:buChar char="n"/>
            </a:pPr>
            <a:r>
              <a:rPr lang="en-US" altLang="zh-CN" sz="1800">
                <a:latin typeface="Comic Sans MS" charset="0"/>
                <a:ea typeface="宋体" charset="0"/>
                <a:cs typeface="宋体" charset="0"/>
              </a:rPr>
              <a:t>Usually is performed on all of the three RGB components. </a:t>
            </a:r>
          </a:p>
          <a:p>
            <a:pPr marL="342900" indent="-342900">
              <a:lnSpc>
                <a:spcPct val="80000"/>
              </a:lnSpc>
              <a:spcBef>
                <a:spcPct val="20000"/>
              </a:spcBef>
              <a:buClr>
                <a:schemeClr val="folHlink"/>
              </a:buClr>
              <a:buSzPct val="60000"/>
              <a:buFont typeface="Wingdings" charset="0"/>
              <a:buChar char="n"/>
            </a:pPr>
            <a:r>
              <a:rPr lang="en-US" altLang="zh-CN" sz="1800">
                <a:latin typeface="Comic Sans MS" charset="0"/>
                <a:ea typeface="宋体" charset="0"/>
                <a:cs typeface="宋体" charset="0"/>
              </a:rPr>
              <a:t>Smoothing by neighborhood averaging can be carried out on a per-color-plane basis.</a:t>
            </a:r>
          </a:p>
          <a:p>
            <a:pPr marL="342900" indent="-342900">
              <a:lnSpc>
                <a:spcPct val="80000"/>
              </a:lnSpc>
              <a:spcBef>
                <a:spcPct val="20000"/>
              </a:spcBef>
              <a:buClr>
                <a:schemeClr val="folHlink"/>
              </a:buClr>
              <a:buSzPct val="60000"/>
              <a:buFont typeface="Wingdings" charset="0"/>
              <a:buChar char="n"/>
            </a:pPr>
            <a:r>
              <a:rPr lang="en-US" altLang="zh-CN" sz="1800">
                <a:latin typeface="Comic Sans MS" charset="0"/>
                <a:ea typeface="宋体" charset="0"/>
                <a:cs typeface="宋体" charset="0"/>
              </a:rPr>
              <a:t>Result is similar to performing on the intensity component only using HSI model.</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3"/>
          <p:cNvSpPr>
            <a:spLocks noGrp="1"/>
          </p:cNvSpPr>
          <p:nvPr>
            <p:ph type="sldNum" sz="quarter" idx="12"/>
          </p:nvPr>
        </p:nvSpPr>
        <p:spPr/>
        <p:txBody>
          <a:bodyPr/>
          <a:lstStyle/>
          <a:p>
            <a:fld id="{A2979056-FD4F-2A40-9C9A-460A618C824A}" type="slidenum">
              <a:rPr lang="zh-CN" altLang="en-US"/>
              <a:pPr/>
              <a:t>58</a:t>
            </a:fld>
            <a:endParaRPr lang="th-TH"/>
          </a:p>
        </p:txBody>
      </p:sp>
      <p:graphicFrame>
        <p:nvGraphicFramePr>
          <p:cNvPr id="1591298" name="Object 2"/>
          <p:cNvGraphicFramePr>
            <a:graphicFrameLocks noChangeAspect="1"/>
          </p:cNvGraphicFramePr>
          <p:nvPr/>
        </p:nvGraphicFramePr>
        <p:xfrm>
          <a:off x="539750" y="0"/>
          <a:ext cx="2994025" cy="2994025"/>
        </p:xfrm>
        <a:graphic>
          <a:graphicData uri="http://schemas.openxmlformats.org/presentationml/2006/ole">
            <mc:AlternateContent xmlns:mc="http://schemas.openxmlformats.org/markup-compatibility/2006">
              <mc:Choice xmlns:v="urn:schemas-microsoft-com:vml" Requires="v">
                <p:oleObj spid="_x0000_s1591378" name="Image" r:id="rId3" imgW="4177778" imgH="4177778" progId="Photoshop.Image.8">
                  <p:embed/>
                </p:oleObj>
              </mc:Choice>
              <mc:Fallback>
                <p:oleObj name="Image" r:id="rId3" imgW="4177778" imgH="4177778" progId="Photoshop.Imag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0"/>
                        <a:ext cx="2994025" cy="299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591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588" y="3146425"/>
            <a:ext cx="8101012"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91301" name="Rectangle 5"/>
          <p:cNvSpPr>
            <a:spLocks noChangeArrowheads="1"/>
          </p:cNvSpPr>
          <p:nvPr/>
        </p:nvSpPr>
        <p:spPr bwMode="auto">
          <a:xfrm>
            <a:off x="3924300" y="1279525"/>
            <a:ext cx="467995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r>
              <a:rPr lang="en-US" altLang="zh-CN" sz="3200">
                <a:solidFill>
                  <a:schemeClr val="tx2"/>
                </a:solidFill>
                <a:latin typeface="Comic Sans MS" charset="0"/>
                <a:ea typeface="宋体" charset="0"/>
                <a:cs typeface="宋体" charset="0"/>
              </a:rPr>
              <a:t>Color Image Smoothing and Sharpening</a:t>
            </a:r>
            <a:endParaRPr lang="zh-CN" altLang="en-US" sz="3200">
              <a:solidFill>
                <a:schemeClr val="tx2"/>
              </a:solidFill>
              <a:latin typeface="Comic Sans MS" charset="0"/>
              <a:ea typeface="宋体" charset="0"/>
              <a:cs typeface="宋体"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C74518FD-713F-7841-882F-B21F1739D658}" type="slidenum">
              <a:rPr lang="zh-CN" altLang="en-US"/>
              <a:pPr/>
              <a:t>59</a:t>
            </a:fld>
            <a:endParaRPr lang="th-TH"/>
          </a:p>
        </p:txBody>
      </p:sp>
      <p:sp>
        <p:nvSpPr>
          <p:cNvPr id="1590274" name="Rectangle 2"/>
          <p:cNvSpPr>
            <a:spLocks noGrp="1" noChangeArrowheads="1"/>
          </p:cNvSpPr>
          <p:nvPr>
            <p:ph type="title"/>
          </p:nvPr>
        </p:nvSpPr>
        <p:spPr>
          <a:xfrm>
            <a:off x="900113" y="333375"/>
            <a:ext cx="7793037" cy="708025"/>
          </a:xfrm>
        </p:spPr>
        <p:txBody>
          <a:bodyPr/>
          <a:lstStyle/>
          <a:p>
            <a:r>
              <a:rPr lang="en-US" altLang="zh-CN" sz="3200">
                <a:cs typeface="宋体" charset="0"/>
              </a:rPr>
              <a:t>Color Image Smoothing and Sharpening</a:t>
            </a:r>
            <a:endParaRPr lang="zh-CN" altLang="en-US" sz="3200">
              <a:cs typeface="宋体" charset="0"/>
            </a:endParaRPr>
          </a:p>
        </p:txBody>
      </p:sp>
      <p:pic>
        <p:nvPicPr>
          <p:cNvPr id="1590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065338"/>
            <a:ext cx="8856662" cy="420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44" name="Text Box 4"/>
          <p:cNvSpPr txBox="1">
            <a:spLocks noChangeArrowheads="1"/>
          </p:cNvSpPr>
          <p:nvPr/>
        </p:nvSpPr>
        <p:spPr bwMode="auto">
          <a:xfrm>
            <a:off x="468313" y="260350"/>
            <a:ext cx="8467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2800">
                <a:solidFill>
                  <a:schemeClr val="tx2"/>
                </a:solidFill>
                <a:latin typeface="Times New Roman" charset="0"/>
                <a:ea typeface="华文新魏" charset="0"/>
                <a:cs typeface="Times New Roman" charset="0"/>
              </a:rPr>
              <a:t>Three primary colors </a:t>
            </a:r>
            <a:r>
              <a:rPr lang="en-US" altLang="zh-CN" sz="2800">
                <a:latin typeface="Times New Roman" charset="0"/>
                <a:ea typeface="华文新魏" charset="0"/>
                <a:cs typeface="Times New Roman" charset="0"/>
              </a:rPr>
              <a:t>designated by visual characteristics</a:t>
            </a:r>
            <a:r>
              <a:rPr lang="en-US" altLang="zh-CN" sz="2800">
                <a:solidFill>
                  <a:schemeClr val="tx2"/>
                </a:solidFill>
                <a:latin typeface="Times New Roman" charset="0"/>
                <a:ea typeface="华文新魏" charset="0"/>
                <a:cs typeface="Times New Roman" charset="0"/>
              </a:rPr>
              <a:t>  </a:t>
            </a:r>
          </a:p>
        </p:txBody>
      </p:sp>
      <p:sp>
        <p:nvSpPr>
          <p:cNvPr id="1546245" name="Text Box 5"/>
          <p:cNvSpPr txBox="1">
            <a:spLocks noChangeArrowheads="1"/>
          </p:cNvSpPr>
          <p:nvPr/>
        </p:nvSpPr>
        <p:spPr bwMode="auto">
          <a:xfrm>
            <a:off x="539750" y="765175"/>
            <a:ext cx="8229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latin typeface="Times New Roman" charset="0"/>
                <a:ea typeface="华文新魏" charset="0"/>
                <a:cs typeface="Times New Roman" charset="0"/>
              </a:rPr>
              <a:t>Red (</a:t>
            </a:r>
            <a:r>
              <a:rPr lang="en-US" altLang="zh-CN">
                <a:solidFill>
                  <a:schemeClr val="tx2"/>
                </a:solidFill>
                <a:latin typeface="Times New Roman" charset="0"/>
                <a:ea typeface="华文新魏" charset="0"/>
                <a:cs typeface="Times New Roman" charset="0"/>
              </a:rPr>
              <a:t>R</a:t>
            </a:r>
            <a:r>
              <a:rPr lang="en-US" altLang="zh-CN">
                <a:latin typeface="Times New Roman" charset="0"/>
                <a:ea typeface="华文新魏" charset="0"/>
                <a:cs typeface="Times New Roman" charset="0"/>
              </a:rPr>
              <a:t>), green (</a:t>
            </a:r>
            <a:r>
              <a:rPr lang="en-US" altLang="zh-CN">
                <a:solidFill>
                  <a:schemeClr val="tx2"/>
                </a:solidFill>
                <a:latin typeface="Times New Roman" charset="0"/>
                <a:ea typeface="华文新魏" charset="0"/>
                <a:cs typeface="Times New Roman" charset="0"/>
              </a:rPr>
              <a:t>G</a:t>
            </a:r>
            <a:r>
              <a:rPr lang="en-US" altLang="zh-CN">
                <a:latin typeface="Times New Roman" charset="0"/>
                <a:ea typeface="华文新魏" charset="0"/>
                <a:cs typeface="Times New Roman" charset="0"/>
              </a:rPr>
              <a:t>) and blue (</a:t>
            </a:r>
            <a:r>
              <a:rPr lang="en-US" altLang="zh-CN">
                <a:solidFill>
                  <a:schemeClr val="tx2"/>
                </a:solidFill>
                <a:latin typeface="Times New Roman" charset="0"/>
                <a:ea typeface="华文新魏" charset="0"/>
                <a:cs typeface="Times New Roman" charset="0"/>
              </a:rPr>
              <a:t>B</a:t>
            </a:r>
            <a:r>
              <a:rPr lang="en-US" altLang="zh-CN">
                <a:latin typeface="Times New Roman" charset="0"/>
                <a:ea typeface="华文新魏" charset="0"/>
                <a:cs typeface="Times New Roman" charset="0"/>
              </a:rPr>
              <a:t>),  the wavelength specified by CIE is 700nm, 546.1nm and 435.8nm respectively.</a:t>
            </a:r>
          </a:p>
          <a:p>
            <a:r>
              <a:rPr lang="en-US" altLang="zh-CN">
                <a:latin typeface="Times New Roman" charset="0"/>
                <a:ea typeface="华文新魏" charset="0"/>
                <a:cs typeface="Times New Roman" charset="0"/>
              </a:rPr>
              <a:t>Absorption experiment of color light of cones in human eye:</a:t>
            </a:r>
          </a:p>
        </p:txBody>
      </p:sp>
      <p:grpSp>
        <p:nvGrpSpPr>
          <p:cNvPr id="1546267" name="Group 27"/>
          <p:cNvGrpSpPr>
            <a:grpSpLocks/>
          </p:cNvGrpSpPr>
          <p:nvPr/>
        </p:nvGrpSpPr>
        <p:grpSpPr bwMode="auto">
          <a:xfrm>
            <a:off x="1476375" y="2063750"/>
            <a:ext cx="5886450" cy="4318000"/>
            <a:chOff x="975" y="1616"/>
            <a:chExt cx="3708" cy="2631"/>
          </a:xfrm>
        </p:grpSpPr>
        <p:pic>
          <p:nvPicPr>
            <p:cNvPr id="15462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 y="1616"/>
              <a:ext cx="3708" cy="24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46249" name="Rectangle 9"/>
            <p:cNvSpPr>
              <a:spLocks noChangeArrowheads="1"/>
            </p:cNvSpPr>
            <p:nvPr/>
          </p:nvSpPr>
          <p:spPr bwMode="auto">
            <a:xfrm>
              <a:off x="975" y="3645"/>
              <a:ext cx="3695" cy="38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250" name="Text Box 10"/>
            <p:cNvSpPr txBox="1">
              <a:spLocks noChangeArrowheads="1"/>
            </p:cNvSpPr>
            <p:nvPr/>
          </p:nvSpPr>
          <p:spPr bwMode="auto">
            <a:xfrm>
              <a:off x="1395" y="3271"/>
              <a:ext cx="256" cy="88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1400" b="1">
                  <a:latin typeface="Arial" charset="0"/>
                  <a:ea typeface="黑体" charset="0"/>
                  <a:cs typeface="黑体" charset="0"/>
                </a:rPr>
                <a:t> </a:t>
              </a:r>
              <a:r>
                <a:rPr lang="en-US" altLang="zh-CN" sz="1400" b="1">
                  <a:solidFill>
                    <a:srgbClr val="940DF9"/>
                  </a:solidFill>
                  <a:latin typeface="Arial" charset="0"/>
                  <a:ea typeface="黑体" charset="0"/>
                  <a:cs typeface="黑体" charset="0"/>
                </a:rPr>
                <a:t>Bluish purple</a:t>
              </a:r>
            </a:p>
          </p:txBody>
        </p:sp>
        <p:sp>
          <p:nvSpPr>
            <p:cNvPr id="1546251" name="Text Box 11"/>
            <p:cNvSpPr txBox="1">
              <a:spLocks noChangeArrowheads="1"/>
            </p:cNvSpPr>
            <p:nvPr/>
          </p:nvSpPr>
          <p:spPr bwMode="auto">
            <a:xfrm>
              <a:off x="1688" y="3294"/>
              <a:ext cx="256" cy="80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1400" b="1">
                  <a:latin typeface="Arial" charset="0"/>
                  <a:ea typeface="黑体" charset="0"/>
                  <a:cs typeface="黑体" charset="0"/>
                </a:rPr>
                <a:t> </a:t>
              </a:r>
              <a:r>
                <a:rPr lang="en-US" altLang="zh-CN" sz="1400" b="1">
                  <a:solidFill>
                    <a:srgbClr val="6E0BE5"/>
                  </a:solidFill>
                  <a:latin typeface="Arial" charset="0"/>
                  <a:ea typeface="黑体" charset="0"/>
                  <a:cs typeface="黑体" charset="0"/>
                </a:rPr>
                <a:t>Purplish blue</a:t>
              </a:r>
              <a:endParaRPr lang="zh-CN" altLang="en-US" sz="1400" b="1">
                <a:solidFill>
                  <a:srgbClr val="6E0BE5"/>
                </a:solidFill>
                <a:latin typeface="Arial" charset="0"/>
                <a:ea typeface="黑体" charset="0"/>
                <a:cs typeface="黑体" charset="0"/>
              </a:endParaRPr>
            </a:p>
          </p:txBody>
        </p:sp>
        <p:sp>
          <p:nvSpPr>
            <p:cNvPr id="1546252" name="Text Box 12"/>
            <p:cNvSpPr txBox="1">
              <a:spLocks noChangeArrowheads="1"/>
            </p:cNvSpPr>
            <p:nvPr/>
          </p:nvSpPr>
          <p:spPr bwMode="auto">
            <a:xfrm>
              <a:off x="1949" y="3261"/>
              <a:ext cx="256" cy="71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1400" b="1">
                  <a:latin typeface="Arial" charset="0"/>
                  <a:ea typeface="黑体" charset="0"/>
                  <a:cs typeface="黑体" charset="0"/>
                </a:rPr>
                <a:t>  </a:t>
              </a:r>
              <a:r>
                <a:rPr lang="en-US" altLang="zh-CN" sz="1400" b="1">
                  <a:solidFill>
                    <a:srgbClr val="0000CC"/>
                  </a:solidFill>
                  <a:latin typeface="Arial" charset="0"/>
                  <a:ea typeface="黑体" charset="0"/>
                  <a:cs typeface="黑体" charset="0"/>
                </a:rPr>
                <a:t>Blue</a:t>
              </a:r>
            </a:p>
          </p:txBody>
        </p:sp>
        <p:sp>
          <p:nvSpPr>
            <p:cNvPr id="1546253" name="Text Box 13"/>
            <p:cNvSpPr txBox="1">
              <a:spLocks noChangeArrowheads="1"/>
            </p:cNvSpPr>
            <p:nvPr/>
          </p:nvSpPr>
          <p:spPr bwMode="auto">
            <a:xfrm>
              <a:off x="2157" y="3244"/>
              <a:ext cx="256" cy="71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1400" b="1">
                  <a:latin typeface="Arial" charset="0"/>
                  <a:ea typeface="黑体" charset="0"/>
                  <a:cs typeface="黑体" charset="0"/>
                </a:rPr>
                <a:t>  </a:t>
              </a:r>
              <a:r>
                <a:rPr lang="en-US" altLang="zh-CN" sz="1400" b="1">
                  <a:solidFill>
                    <a:srgbClr val="049396"/>
                  </a:solidFill>
                  <a:latin typeface="Arial" charset="0"/>
                  <a:ea typeface="黑体" charset="0"/>
                  <a:cs typeface="黑体" charset="0"/>
                </a:rPr>
                <a:t>Blue green</a:t>
              </a:r>
              <a:endParaRPr lang="zh-CN" altLang="en-US" sz="1400" b="1">
                <a:solidFill>
                  <a:srgbClr val="049396"/>
                </a:solidFill>
                <a:latin typeface="Arial" charset="0"/>
                <a:ea typeface="黑体" charset="0"/>
                <a:cs typeface="黑体" charset="0"/>
              </a:endParaRPr>
            </a:p>
          </p:txBody>
        </p:sp>
        <p:sp>
          <p:nvSpPr>
            <p:cNvPr id="1546254" name="Text Box 14"/>
            <p:cNvSpPr txBox="1">
              <a:spLocks noChangeArrowheads="1"/>
            </p:cNvSpPr>
            <p:nvPr/>
          </p:nvSpPr>
          <p:spPr bwMode="auto">
            <a:xfrm>
              <a:off x="2405" y="3263"/>
              <a:ext cx="256" cy="71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1400" b="1">
                  <a:latin typeface="Arial" charset="0"/>
                  <a:ea typeface="黑体" charset="0"/>
                  <a:cs typeface="黑体" charset="0"/>
                </a:rPr>
                <a:t> </a:t>
              </a:r>
              <a:r>
                <a:rPr lang="en-US" altLang="zh-CN" sz="1400" b="1">
                  <a:solidFill>
                    <a:srgbClr val="00CC00"/>
                  </a:solidFill>
                  <a:latin typeface="Arial" charset="0"/>
                  <a:ea typeface="黑体" charset="0"/>
                  <a:cs typeface="黑体" charset="0"/>
                </a:rPr>
                <a:t>Green</a:t>
              </a:r>
              <a:endParaRPr lang="zh-CN" altLang="en-US" sz="1400" b="1">
                <a:solidFill>
                  <a:srgbClr val="00CC00"/>
                </a:solidFill>
                <a:latin typeface="Arial" charset="0"/>
                <a:ea typeface="黑体" charset="0"/>
                <a:cs typeface="黑体" charset="0"/>
              </a:endParaRPr>
            </a:p>
          </p:txBody>
        </p:sp>
        <p:sp>
          <p:nvSpPr>
            <p:cNvPr id="1546255" name="Text Box 15"/>
            <p:cNvSpPr txBox="1">
              <a:spLocks noChangeArrowheads="1"/>
            </p:cNvSpPr>
            <p:nvPr/>
          </p:nvSpPr>
          <p:spPr bwMode="auto">
            <a:xfrm>
              <a:off x="2656" y="3235"/>
              <a:ext cx="256" cy="101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1400" b="1">
                  <a:latin typeface="Arial" charset="0"/>
                  <a:ea typeface="黑体" charset="0"/>
                  <a:cs typeface="黑体" charset="0"/>
                </a:rPr>
                <a:t>  </a:t>
              </a:r>
              <a:r>
                <a:rPr lang="en-US" altLang="zh-CN" sz="1400" b="1">
                  <a:solidFill>
                    <a:srgbClr val="759E00"/>
                  </a:solidFill>
                  <a:latin typeface="Arial" charset="0"/>
                  <a:ea typeface="黑体" charset="0"/>
                  <a:cs typeface="黑体" charset="0"/>
                </a:rPr>
                <a:t>Yellowish green</a:t>
              </a:r>
              <a:endParaRPr lang="zh-CN" altLang="en-US" sz="1400" b="1">
                <a:solidFill>
                  <a:srgbClr val="759E00"/>
                </a:solidFill>
                <a:latin typeface="Arial" charset="0"/>
                <a:ea typeface="黑体" charset="0"/>
                <a:cs typeface="黑体" charset="0"/>
              </a:endParaRPr>
            </a:p>
          </p:txBody>
        </p:sp>
        <p:sp>
          <p:nvSpPr>
            <p:cNvPr id="1546256" name="Text Box 16"/>
            <p:cNvSpPr txBox="1">
              <a:spLocks noChangeArrowheads="1"/>
            </p:cNvSpPr>
            <p:nvPr/>
          </p:nvSpPr>
          <p:spPr bwMode="auto">
            <a:xfrm>
              <a:off x="2873" y="3244"/>
              <a:ext cx="256" cy="71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1400" b="1">
                  <a:latin typeface="Arial" charset="0"/>
                  <a:ea typeface="黑体" charset="0"/>
                  <a:cs typeface="黑体" charset="0"/>
                </a:rPr>
                <a:t>  </a:t>
              </a:r>
              <a:r>
                <a:rPr lang="en-US" altLang="zh-CN" sz="1400" b="1">
                  <a:solidFill>
                    <a:srgbClr val="DDD800"/>
                  </a:solidFill>
                  <a:latin typeface="Arial" charset="0"/>
                  <a:ea typeface="黑体" charset="0"/>
                  <a:cs typeface="黑体" charset="0"/>
                </a:rPr>
                <a:t>Yellow</a:t>
              </a:r>
              <a:endParaRPr lang="zh-CN" altLang="en-US" sz="1400" b="1">
                <a:solidFill>
                  <a:srgbClr val="DDD800"/>
                </a:solidFill>
                <a:latin typeface="Arial" charset="0"/>
                <a:ea typeface="黑体" charset="0"/>
                <a:cs typeface="黑体" charset="0"/>
              </a:endParaRPr>
            </a:p>
          </p:txBody>
        </p:sp>
        <p:sp>
          <p:nvSpPr>
            <p:cNvPr id="1546257" name="Text Box 17"/>
            <p:cNvSpPr txBox="1">
              <a:spLocks noChangeArrowheads="1"/>
            </p:cNvSpPr>
            <p:nvPr/>
          </p:nvSpPr>
          <p:spPr bwMode="auto">
            <a:xfrm>
              <a:off x="3091" y="3243"/>
              <a:ext cx="256" cy="91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1400" b="1">
                  <a:latin typeface="Arial" charset="0"/>
                  <a:ea typeface="黑体" charset="0"/>
                  <a:cs typeface="黑体" charset="0"/>
                </a:rPr>
                <a:t>  </a:t>
              </a:r>
              <a:r>
                <a:rPr lang="en-US" altLang="zh-CN" sz="1400" b="1">
                  <a:solidFill>
                    <a:srgbClr val="FF9933"/>
                  </a:solidFill>
                  <a:latin typeface="Arial" charset="0"/>
                  <a:ea typeface="黑体" charset="0"/>
                  <a:cs typeface="黑体" charset="0"/>
                </a:rPr>
                <a:t>Yellow orange</a:t>
              </a:r>
              <a:endParaRPr lang="zh-CN" altLang="en-US" sz="1400" b="1">
                <a:solidFill>
                  <a:srgbClr val="FF9933"/>
                </a:solidFill>
                <a:latin typeface="Arial" charset="0"/>
                <a:ea typeface="黑体" charset="0"/>
                <a:cs typeface="黑体" charset="0"/>
              </a:endParaRPr>
            </a:p>
          </p:txBody>
        </p:sp>
        <p:sp>
          <p:nvSpPr>
            <p:cNvPr id="1546258" name="Text Box 18"/>
            <p:cNvSpPr txBox="1">
              <a:spLocks noChangeArrowheads="1"/>
            </p:cNvSpPr>
            <p:nvPr/>
          </p:nvSpPr>
          <p:spPr bwMode="auto">
            <a:xfrm>
              <a:off x="3334" y="3249"/>
              <a:ext cx="256" cy="96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1400" b="1">
                  <a:latin typeface="Arial" charset="0"/>
                  <a:ea typeface="黑体" charset="0"/>
                  <a:cs typeface="黑体" charset="0"/>
                </a:rPr>
                <a:t>  </a:t>
              </a:r>
              <a:r>
                <a:rPr lang="en-US" altLang="zh-CN" sz="1400" b="1">
                  <a:solidFill>
                    <a:srgbClr val="FF6600"/>
                  </a:solidFill>
                  <a:latin typeface="Arial" charset="0"/>
                  <a:ea typeface="黑体" charset="0"/>
                  <a:cs typeface="黑体" charset="0"/>
                </a:rPr>
                <a:t>Redish orange</a:t>
              </a:r>
              <a:endParaRPr lang="zh-CN" altLang="en-US" sz="1400" b="1">
                <a:solidFill>
                  <a:srgbClr val="FF6600"/>
                </a:solidFill>
                <a:latin typeface="Arial" charset="0"/>
                <a:ea typeface="黑体" charset="0"/>
                <a:cs typeface="黑体" charset="0"/>
              </a:endParaRPr>
            </a:p>
          </p:txBody>
        </p:sp>
        <p:sp>
          <p:nvSpPr>
            <p:cNvPr id="1546259" name="Text Box 19"/>
            <p:cNvSpPr txBox="1">
              <a:spLocks noChangeArrowheads="1"/>
            </p:cNvSpPr>
            <p:nvPr/>
          </p:nvSpPr>
          <p:spPr bwMode="auto">
            <a:xfrm>
              <a:off x="3623" y="3235"/>
              <a:ext cx="256" cy="71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a:spAutoFit/>
            </a:bodyPr>
            <a:lstStyle/>
            <a:p>
              <a:pPr>
                <a:spcBef>
                  <a:spcPct val="50000"/>
                </a:spcBef>
              </a:pPr>
              <a:r>
                <a:rPr lang="zh-CN" altLang="en-US" sz="1400" b="1">
                  <a:latin typeface="Arial" charset="0"/>
                  <a:ea typeface="黑体" charset="0"/>
                  <a:cs typeface="黑体" charset="0"/>
                </a:rPr>
                <a:t>  </a:t>
              </a:r>
              <a:r>
                <a:rPr lang="en-US" altLang="zh-CN" sz="1400" b="1">
                  <a:solidFill>
                    <a:srgbClr val="FF0000"/>
                  </a:solidFill>
                  <a:latin typeface="Arial" charset="0"/>
                  <a:ea typeface="黑体" charset="0"/>
                  <a:cs typeface="黑体" charset="0"/>
                </a:rPr>
                <a:t>Red</a:t>
              </a:r>
              <a:endParaRPr lang="zh-CN" altLang="en-US" sz="1400" b="1">
                <a:solidFill>
                  <a:srgbClr val="FF0000"/>
                </a:solidFill>
                <a:latin typeface="Arial" charset="0"/>
                <a:ea typeface="黑体" charset="0"/>
                <a:cs typeface="黑体" charset="0"/>
              </a:endParaRPr>
            </a:p>
          </p:txBody>
        </p:sp>
        <p:sp>
          <p:nvSpPr>
            <p:cNvPr id="1546260" name="Text Box 20"/>
            <p:cNvSpPr txBox="1">
              <a:spLocks noChangeArrowheads="1"/>
            </p:cNvSpPr>
            <p:nvPr/>
          </p:nvSpPr>
          <p:spPr bwMode="auto">
            <a:xfrm>
              <a:off x="1692" y="2023"/>
              <a:ext cx="372" cy="17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200" b="1">
                  <a:solidFill>
                    <a:srgbClr val="3127F9"/>
                  </a:solidFill>
                  <a:latin typeface="Arial" charset="0"/>
                  <a:ea typeface="黑体" charset="0"/>
                  <a:cs typeface="黑体" charset="0"/>
                </a:rPr>
                <a:t>Blue</a:t>
              </a:r>
            </a:p>
          </p:txBody>
        </p:sp>
        <p:sp>
          <p:nvSpPr>
            <p:cNvPr id="1546261" name="Rectangle 21"/>
            <p:cNvSpPr>
              <a:spLocks noChangeArrowheads="1"/>
            </p:cNvSpPr>
            <p:nvPr/>
          </p:nvSpPr>
          <p:spPr bwMode="auto">
            <a:xfrm>
              <a:off x="2369" y="2043"/>
              <a:ext cx="260" cy="9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262" name="Text Box 22"/>
            <p:cNvSpPr txBox="1">
              <a:spLocks noChangeArrowheads="1"/>
            </p:cNvSpPr>
            <p:nvPr/>
          </p:nvSpPr>
          <p:spPr bwMode="auto">
            <a:xfrm>
              <a:off x="2347" y="2026"/>
              <a:ext cx="442" cy="17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200" b="1">
                  <a:solidFill>
                    <a:srgbClr val="00CC00"/>
                  </a:solidFill>
                  <a:latin typeface="Arial" charset="0"/>
                  <a:ea typeface="黑体" charset="0"/>
                  <a:cs typeface="黑体" charset="0"/>
                </a:rPr>
                <a:t>Green</a:t>
              </a:r>
            </a:p>
          </p:txBody>
        </p:sp>
        <p:sp>
          <p:nvSpPr>
            <p:cNvPr id="1546263" name="Rectangle 23"/>
            <p:cNvSpPr>
              <a:spLocks noChangeArrowheads="1"/>
            </p:cNvSpPr>
            <p:nvPr/>
          </p:nvSpPr>
          <p:spPr bwMode="auto">
            <a:xfrm>
              <a:off x="3107" y="2043"/>
              <a:ext cx="208" cy="9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46264" name="Text Box 24"/>
            <p:cNvSpPr txBox="1">
              <a:spLocks noChangeArrowheads="1"/>
            </p:cNvSpPr>
            <p:nvPr/>
          </p:nvSpPr>
          <p:spPr bwMode="auto">
            <a:xfrm>
              <a:off x="3061" y="2014"/>
              <a:ext cx="363" cy="17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200" b="1">
                  <a:solidFill>
                    <a:srgbClr val="FF0000"/>
                  </a:solidFill>
                  <a:latin typeface="Arial" charset="0"/>
                  <a:ea typeface="黑体" charset="0"/>
                  <a:cs typeface="黑体" charset="0"/>
                </a:rPr>
                <a:t>Red</a:t>
              </a:r>
            </a:p>
          </p:txBody>
        </p:sp>
        <p:sp>
          <p:nvSpPr>
            <p:cNvPr id="1546266" name="Text Box 26"/>
            <p:cNvSpPr txBox="1">
              <a:spLocks noChangeArrowheads="1"/>
            </p:cNvSpPr>
            <p:nvPr/>
          </p:nvSpPr>
          <p:spPr bwMode="auto">
            <a:xfrm>
              <a:off x="1274" y="3104"/>
              <a:ext cx="3276" cy="16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zh-CN" sz="1200" b="1">
                  <a:latin typeface="Arial" charset="0"/>
                  <a:ea typeface="宋体" charset="0"/>
                  <a:cs typeface="宋体" charset="0"/>
                </a:rPr>
                <a:t>400        450         500         550        600         650         700nm</a:t>
              </a: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5"/>
          <p:cNvSpPr>
            <a:spLocks noGrp="1"/>
          </p:cNvSpPr>
          <p:nvPr>
            <p:ph type="sldNum" sz="quarter" idx="12"/>
          </p:nvPr>
        </p:nvSpPr>
        <p:spPr/>
        <p:txBody>
          <a:bodyPr/>
          <a:lstStyle/>
          <a:p>
            <a:fld id="{1C2073C3-C066-5D4B-9F17-6705133F32DE}" type="slidenum">
              <a:rPr lang="zh-CN" altLang="en-US"/>
              <a:pPr/>
              <a:t>60</a:t>
            </a:fld>
            <a:endParaRPr lang="th-TH"/>
          </a:p>
        </p:txBody>
      </p:sp>
      <p:sp>
        <p:nvSpPr>
          <p:cNvPr id="1521666" name="Rectangle 2"/>
          <p:cNvSpPr>
            <a:spLocks noGrp="1" noChangeArrowheads="1"/>
          </p:cNvSpPr>
          <p:nvPr>
            <p:ph type="title"/>
          </p:nvPr>
        </p:nvSpPr>
        <p:spPr>
          <a:xfrm>
            <a:off x="900113" y="333375"/>
            <a:ext cx="7793037" cy="708025"/>
          </a:xfrm>
        </p:spPr>
        <p:txBody>
          <a:bodyPr/>
          <a:lstStyle/>
          <a:p>
            <a:r>
              <a:rPr lang="en-US" altLang="zh-CN" sz="3200">
                <a:cs typeface="宋体" charset="0"/>
              </a:rPr>
              <a:t>Color Image Smoothing and Sharpening</a:t>
            </a:r>
            <a:endParaRPr lang="zh-CN" altLang="en-US" sz="3200">
              <a:cs typeface="宋体" charset="0"/>
            </a:endParaRPr>
          </a:p>
        </p:txBody>
      </p:sp>
      <p:pic>
        <p:nvPicPr>
          <p:cNvPr id="15216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214563"/>
            <a:ext cx="8785225" cy="395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21670" name="Rectangle 6"/>
          <p:cNvSpPr>
            <a:spLocks noChangeArrowheads="1"/>
          </p:cNvSpPr>
          <p:nvPr/>
        </p:nvSpPr>
        <p:spPr bwMode="auto">
          <a:xfrm>
            <a:off x="1331913" y="1268413"/>
            <a:ext cx="7396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spcBef>
                <a:spcPct val="20000"/>
              </a:spcBef>
            </a:pPr>
            <a:r>
              <a:rPr lang="en-US" altLang="zh-TW">
                <a:ea typeface="新細明體" charset="0"/>
                <a:cs typeface="新細明體" charset="0"/>
              </a:rPr>
              <a:t>Laplacian method: see Section 3.7.2 (Pages 128-131)</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a:t>Color Fundamentals</a:t>
            </a:r>
          </a:p>
          <a:p>
            <a:r>
              <a:rPr lang="en-US" altLang="zh-CN" dirty="0"/>
              <a:t>Color Models</a:t>
            </a:r>
          </a:p>
          <a:p>
            <a:r>
              <a:rPr lang="en-US" altLang="zh-CN" dirty="0" err="1" smtClean="0"/>
              <a:t>Pseudocolor</a:t>
            </a:r>
            <a:r>
              <a:rPr lang="en-US" altLang="zh-CN" dirty="0" smtClean="0"/>
              <a:t> </a:t>
            </a:r>
            <a:r>
              <a:rPr lang="en-US" altLang="zh-CN" dirty="0"/>
              <a:t>Image Processing</a:t>
            </a:r>
          </a:p>
          <a:p>
            <a:r>
              <a:rPr lang="en-US" altLang="zh-CN" dirty="0"/>
              <a:t>Full-Color Image Processing</a:t>
            </a:r>
          </a:p>
          <a:p>
            <a:r>
              <a:rPr lang="en-US" altLang="zh-CN" dirty="0"/>
              <a:t>Color Transformations</a:t>
            </a:r>
          </a:p>
          <a:p>
            <a:r>
              <a:rPr lang="en-US" altLang="zh-CN" dirty="0">
                <a:solidFill>
                  <a:srgbClr val="FF0000"/>
                </a:solidFill>
              </a:rPr>
              <a:t>Color Edge </a:t>
            </a:r>
            <a:r>
              <a:rPr lang="en-US" altLang="zh-CN" dirty="0" smtClean="0">
                <a:solidFill>
                  <a:srgbClr val="FF0000"/>
                </a:solidFill>
              </a:rPr>
              <a:t>Detection</a:t>
            </a:r>
          </a:p>
          <a:p>
            <a:r>
              <a:rPr lang="en-US" altLang="zh-CN" dirty="0">
                <a:cs typeface="宋体" charset="0"/>
              </a:rPr>
              <a:t>Color Segmentation</a:t>
            </a:r>
            <a:endParaRPr lang="en-US" altLang="zh-CN" dirty="0">
              <a:solidFill>
                <a:srgbClr val="FF0000"/>
              </a:solidFill>
            </a:endParaRPr>
          </a:p>
          <a:p>
            <a:r>
              <a:rPr lang="en-US" altLang="zh-CN" dirty="0">
                <a:cs typeface="宋体" charset="0"/>
              </a:rPr>
              <a:t>The noise in color images</a:t>
            </a:r>
            <a:endParaRPr lang="zh-CN" altLang="en-US" dirty="0"/>
          </a:p>
        </p:txBody>
      </p:sp>
      <p:sp>
        <p:nvSpPr>
          <p:cNvPr id="4" name="灯片编号占位符 3"/>
          <p:cNvSpPr>
            <a:spLocks noGrp="1"/>
          </p:cNvSpPr>
          <p:nvPr>
            <p:ph type="sldNum" sz="quarter" idx="12"/>
          </p:nvPr>
        </p:nvSpPr>
        <p:spPr/>
        <p:txBody>
          <a:bodyPr/>
          <a:lstStyle/>
          <a:p>
            <a:fld id="{8B1DFBF4-6990-0E42-A366-2E6439DBA379}" type="slidenum">
              <a:rPr lang="zh-CN" altLang="en-US" smtClean="0"/>
              <a:pPr/>
              <a:t>61</a:t>
            </a:fld>
            <a:endParaRPr lang="th-TH"/>
          </a:p>
        </p:txBody>
      </p:sp>
    </p:spTree>
    <p:extLst>
      <p:ext uri="{BB962C8B-B14F-4D97-AF65-F5344CB8AC3E}">
        <p14:creationId xmlns:p14="http://schemas.microsoft.com/office/powerpoint/2010/main" val="20625808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AD823F5E-899E-C24A-AE29-EF77E0D08089}" type="slidenum">
              <a:rPr lang="zh-CN" altLang="en-US"/>
              <a:pPr/>
              <a:t>62</a:t>
            </a:fld>
            <a:endParaRPr lang="th-TH"/>
          </a:p>
        </p:txBody>
      </p:sp>
      <p:sp>
        <p:nvSpPr>
          <p:cNvPr id="1523714" name="Rectangle 2"/>
          <p:cNvSpPr>
            <a:spLocks noGrp="1" noChangeArrowheads="1"/>
          </p:cNvSpPr>
          <p:nvPr>
            <p:ph type="title"/>
          </p:nvPr>
        </p:nvSpPr>
        <p:spPr>
          <a:xfrm>
            <a:off x="1150938" y="908050"/>
            <a:ext cx="6877050" cy="852488"/>
          </a:xfrm>
        </p:spPr>
        <p:txBody>
          <a:bodyPr/>
          <a:lstStyle/>
          <a:p>
            <a:r>
              <a:rPr lang="en-US" altLang="zh-CN" dirty="0" smtClean="0">
                <a:cs typeface="宋体" charset="0"/>
              </a:rPr>
              <a:t>Color </a:t>
            </a:r>
            <a:r>
              <a:rPr lang="en-US" altLang="zh-CN" dirty="0">
                <a:cs typeface="宋体" charset="0"/>
              </a:rPr>
              <a:t>Edge Detection</a:t>
            </a:r>
          </a:p>
        </p:txBody>
      </p:sp>
      <p:sp>
        <p:nvSpPr>
          <p:cNvPr id="1523715" name="Rectangle 3"/>
          <p:cNvSpPr>
            <a:spLocks noGrp="1" noChangeArrowheads="1"/>
          </p:cNvSpPr>
          <p:nvPr>
            <p:ph type="body" idx="1"/>
          </p:nvPr>
        </p:nvSpPr>
        <p:spPr>
          <a:xfrm>
            <a:off x="539750" y="2017713"/>
            <a:ext cx="8064500" cy="4435475"/>
          </a:xfrm>
        </p:spPr>
        <p:txBody>
          <a:bodyPr/>
          <a:lstStyle/>
          <a:p>
            <a:r>
              <a:rPr lang="en-US" altLang="zh-CN" sz="2400">
                <a:cs typeface="宋体" charset="0"/>
              </a:rPr>
              <a:t>Many edge detection operators are derived from approximating gradients like Sobel and Prewitt operators.</a:t>
            </a:r>
          </a:p>
          <a:p>
            <a:r>
              <a:rPr lang="en-US" altLang="zh-CN" sz="2400">
                <a:cs typeface="宋体" charset="0"/>
              </a:rPr>
              <a:t>One way to perform color edge detection is to apply edge detection operators on individual color plane and combine the results.</a:t>
            </a:r>
          </a:p>
          <a:p>
            <a:r>
              <a:rPr lang="en-US" altLang="zh-CN" sz="2400">
                <a:cs typeface="宋体" charset="0"/>
              </a:rPr>
              <a:t>Alternatively, we can generalize the idea of gradient to vectors and derive similar operation for vector valued functions (color image)</a:t>
            </a:r>
          </a:p>
          <a:p>
            <a:r>
              <a:rPr lang="en-US" altLang="zh-CN" sz="2400">
                <a:cs typeface="宋体" charset="0"/>
              </a:rPr>
              <a:t>In general, the edge detection is more stronger and complete in the latter case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21A80D82-9066-4D4D-8354-0177BF13EF6D}" type="slidenum">
              <a:rPr lang="zh-CN" altLang="en-US"/>
              <a:pPr/>
              <a:t>63</a:t>
            </a:fld>
            <a:endParaRPr lang="th-TH"/>
          </a:p>
        </p:txBody>
      </p:sp>
      <p:sp>
        <p:nvSpPr>
          <p:cNvPr id="1573890" name="Rectangle 2"/>
          <p:cNvSpPr>
            <a:spLocks noGrp="1" noChangeArrowheads="1"/>
          </p:cNvSpPr>
          <p:nvPr>
            <p:ph type="title"/>
          </p:nvPr>
        </p:nvSpPr>
        <p:spPr>
          <a:xfrm>
            <a:off x="1150938" y="617538"/>
            <a:ext cx="7669212" cy="1143000"/>
          </a:xfrm>
        </p:spPr>
        <p:txBody>
          <a:bodyPr/>
          <a:lstStyle/>
          <a:p>
            <a:r>
              <a:rPr lang="en-US" altLang="zh-CN" dirty="0" smtClean="0">
                <a:cs typeface="宋体" charset="0"/>
              </a:rPr>
              <a:t>color </a:t>
            </a:r>
            <a:r>
              <a:rPr lang="en-US" altLang="zh-CN" dirty="0">
                <a:cs typeface="宋体" charset="0"/>
              </a:rPr>
              <a:t>edge detection</a:t>
            </a:r>
            <a:endParaRPr lang="zh-CN" altLang="en-US" dirty="0">
              <a:cs typeface="宋体" charset="0"/>
            </a:endParaRPr>
          </a:p>
        </p:txBody>
      </p:sp>
      <p:sp>
        <p:nvSpPr>
          <p:cNvPr id="1573891" name="Rectangle 3"/>
          <p:cNvSpPr>
            <a:spLocks noGrp="1" noChangeArrowheads="1"/>
          </p:cNvSpPr>
          <p:nvPr>
            <p:ph type="body" idx="1"/>
          </p:nvPr>
        </p:nvSpPr>
        <p:spPr>
          <a:xfrm>
            <a:off x="533400" y="2017713"/>
            <a:ext cx="8142288" cy="4506912"/>
          </a:xfrm>
        </p:spPr>
        <p:txBody>
          <a:bodyPr/>
          <a:lstStyle/>
          <a:p>
            <a:r>
              <a:rPr lang="en-US" altLang="zh-CN" sz="2800">
                <a:cs typeface="宋体" charset="0"/>
              </a:rPr>
              <a:t>Edge detection is a important tool for image segmentation. The gradient discussed in Section 3.7.3 is a method of edge detection of gray-scale image, but can</a:t>
            </a:r>
            <a:r>
              <a:rPr lang="en-US" altLang="zh-CN" sz="2800">
                <a:latin typeface="Times New Roman"/>
                <a:cs typeface="宋体" charset="0"/>
              </a:rPr>
              <a:t>’</a:t>
            </a:r>
            <a:r>
              <a:rPr lang="en-US" altLang="zh-CN" sz="2800">
                <a:cs typeface="宋体" charset="0"/>
              </a:rPr>
              <a:t>t be defined for vector quantities. Thus, computing the gradient on individual image and then using the result to form a color image will lead to erroneous. Obviously we need a new definition of the gradient applicable to vector quantities.</a:t>
            </a:r>
            <a:endParaRPr lang="zh-CN" altLang="en-US" sz="2800">
              <a:cs typeface="宋体"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5"/>
          <p:cNvSpPr>
            <a:spLocks noGrp="1"/>
          </p:cNvSpPr>
          <p:nvPr>
            <p:ph type="sldNum" sz="quarter" idx="12"/>
          </p:nvPr>
        </p:nvSpPr>
        <p:spPr/>
        <p:txBody>
          <a:bodyPr/>
          <a:lstStyle/>
          <a:p>
            <a:fld id="{481AEC29-5221-4649-B2CC-E903F5B29468}" type="slidenum">
              <a:rPr lang="zh-CN" altLang="en-US"/>
              <a:pPr/>
              <a:t>64</a:t>
            </a:fld>
            <a:endParaRPr lang="th-TH"/>
          </a:p>
        </p:txBody>
      </p:sp>
      <p:sp>
        <p:nvSpPr>
          <p:cNvPr id="1524738" name="Rectangle 2"/>
          <p:cNvSpPr>
            <a:spLocks noGrp="1" noChangeArrowheads="1"/>
          </p:cNvSpPr>
          <p:nvPr>
            <p:ph type="title"/>
          </p:nvPr>
        </p:nvSpPr>
        <p:spPr/>
        <p:txBody>
          <a:bodyPr/>
          <a:lstStyle/>
          <a:p>
            <a:r>
              <a:rPr lang="en-US" altLang="zh-CN" sz="4000">
                <a:cs typeface="宋体" charset="0"/>
              </a:rPr>
              <a:t>Generalization of Gradient to Vector Valued Functions</a:t>
            </a:r>
          </a:p>
        </p:txBody>
      </p:sp>
      <p:sp>
        <p:nvSpPr>
          <p:cNvPr id="1524739" name="Rectangle 3"/>
          <p:cNvSpPr>
            <a:spLocks noGrp="1" noChangeArrowheads="1"/>
          </p:cNvSpPr>
          <p:nvPr>
            <p:ph type="body" idx="1"/>
          </p:nvPr>
        </p:nvSpPr>
        <p:spPr>
          <a:xfrm>
            <a:off x="539750" y="2133600"/>
            <a:ext cx="7848600" cy="2232025"/>
          </a:xfrm>
        </p:spPr>
        <p:txBody>
          <a:bodyPr/>
          <a:lstStyle/>
          <a:p>
            <a:r>
              <a:rPr lang="en-US" altLang="zh-CN">
                <a:cs typeface="宋体" charset="0"/>
              </a:rPr>
              <a:t>Let </a:t>
            </a:r>
            <a:r>
              <a:rPr lang="en-US" altLang="zh-CN" b="1">
                <a:cs typeface="宋体" charset="0"/>
              </a:rPr>
              <a:t>r, g, b</a:t>
            </a:r>
            <a:r>
              <a:rPr lang="en-US" altLang="zh-CN">
                <a:cs typeface="宋体" charset="0"/>
              </a:rPr>
              <a:t> be unit vectors along the </a:t>
            </a:r>
            <a:r>
              <a:rPr lang="en-US" altLang="zh-CN" i="1">
                <a:cs typeface="宋体" charset="0"/>
              </a:rPr>
              <a:t>R, G</a:t>
            </a:r>
            <a:r>
              <a:rPr lang="en-US" altLang="zh-CN">
                <a:cs typeface="宋体" charset="0"/>
              </a:rPr>
              <a:t> and </a:t>
            </a:r>
            <a:r>
              <a:rPr lang="en-US" altLang="zh-CN" i="1">
                <a:cs typeface="宋体" charset="0"/>
              </a:rPr>
              <a:t>B</a:t>
            </a:r>
            <a:r>
              <a:rPr lang="en-US" altLang="zh-CN">
                <a:cs typeface="宋体" charset="0"/>
              </a:rPr>
              <a:t> axis of RGB color space, and define the following two vectors:   </a:t>
            </a:r>
          </a:p>
        </p:txBody>
      </p:sp>
      <p:graphicFrame>
        <p:nvGraphicFramePr>
          <p:cNvPr id="1524740" name="Object 4"/>
          <p:cNvGraphicFramePr>
            <a:graphicFrameLocks noChangeAspect="1"/>
          </p:cNvGraphicFramePr>
          <p:nvPr/>
        </p:nvGraphicFramePr>
        <p:xfrm>
          <a:off x="2124075" y="3860800"/>
          <a:ext cx="4248150" cy="2443163"/>
        </p:xfrm>
        <a:graphic>
          <a:graphicData uri="http://schemas.openxmlformats.org/presentationml/2006/ole">
            <mc:AlternateContent xmlns:mc="http://schemas.openxmlformats.org/markup-compatibility/2006">
              <mc:Choice xmlns:v="urn:schemas-microsoft-com:vml" Requires="v">
                <p:oleObj spid="_x0000_s1524818" name="公式" r:id="rId3" imgW="1460160" imgH="838080" progId="Equation.3">
                  <p:embed/>
                </p:oleObj>
              </mc:Choice>
              <mc:Fallback>
                <p:oleObj name="公式" r:id="rId3" imgW="1460160" imgH="8380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3860800"/>
                        <a:ext cx="4248150" cy="244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6"/>
          <p:cNvSpPr>
            <a:spLocks noGrp="1"/>
          </p:cNvSpPr>
          <p:nvPr>
            <p:ph type="sldNum" sz="quarter" idx="12"/>
          </p:nvPr>
        </p:nvSpPr>
        <p:spPr/>
        <p:txBody>
          <a:bodyPr/>
          <a:lstStyle/>
          <a:p>
            <a:fld id="{E9FC70B3-D63B-C244-BF56-71F0B246932A}" type="slidenum">
              <a:rPr lang="zh-CN" altLang="en-US"/>
              <a:pPr/>
              <a:t>65</a:t>
            </a:fld>
            <a:endParaRPr lang="th-TH"/>
          </a:p>
        </p:txBody>
      </p:sp>
      <p:sp>
        <p:nvSpPr>
          <p:cNvPr id="1581058" name="Rectangle 2"/>
          <p:cNvSpPr>
            <a:spLocks noGrp="1" noChangeArrowheads="1"/>
          </p:cNvSpPr>
          <p:nvPr>
            <p:ph type="title"/>
          </p:nvPr>
        </p:nvSpPr>
        <p:spPr/>
        <p:txBody>
          <a:bodyPr/>
          <a:lstStyle/>
          <a:p>
            <a:r>
              <a:rPr lang="en-US" altLang="zh-CN" sz="4000">
                <a:cs typeface="宋体" charset="0"/>
              </a:rPr>
              <a:t>Generalization of Gradient to Vector Valued Functions</a:t>
            </a:r>
            <a:endParaRPr lang="zh-CN" altLang="en-US" sz="4000">
              <a:cs typeface="宋体" charset="0"/>
            </a:endParaRPr>
          </a:p>
        </p:txBody>
      </p:sp>
      <p:sp>
        <p:nvSpPr>
          <p:cNvPr id="1581059" name="Rectangle 3"/>
          <p:cNvSpPr>
            <a:spLocks noGrp="1" noChangeArrowheads="1"/>
          </p:cNvSpPr>
          <p:nvPr>
            <p:ph type="body" sz="half" idx="1"/>
          </p:nvPr>
        </p:nvSpPr>
        <p:spPr>
          <a:xfrm>
            <a:off x="684213" y="2060575"/>
            <a:ext cx="8066087" cy="1916113"/>
          </a:xfrm>
        </p:spPr>
        <p:txBody>
          <a:bodyPr/>
          <a:lstStyle/>
          <a:p>
            <a:pPr>
              <a:lnSpc>
                <a:spcPct val="90000"/>
              </a:lnSpc>
            </a:pPr>
            <a:r>
              <a:rPr lang="en-US" altLang="zh-CN">
                <a:cs typeface="宋体" charset="0"/>
              </a:rPr>
              <a:t>Let the quantities </a:t>
            </a:r>
            <a:r>
              <a:rPr lang="en-US" altLang="zh-CN" i="1">
                <a:cs typeface="宋体" charset="0"/>
              </a:rPr>
              <a:t>g</a:t>
            </a:r>
            <a:r>
              <a:rPr lang="en-US" altLang="zh-CN" i="1" baseline="-25000">
                <a:cs typeface="宋体" charset="0"/>
              </a:rPr>
              <a:t>xx</a:t>
            </a:r>
            <a:r>
              <a:rPr lang="en-US" altLang="zh-CN" i="1">
                <a:cs typeface="宋体" charset="0"/>
              </a:rPr>
              <a:t>, g</a:t>
            </a:r>
            <a:r>
              <a:rPr lang="en-US" altLang="zh-CN" i="1" baseline="-25000">
                <a:cs typeface="宋体" charset="0"/>
              </a:rPr>
              <a:t>yy</a:t>
            </a:r>
            <a:r>
              <a:rPr lang="en-US" altLang="zh-CN">
                <a:cs typeface="宋体" charset="0"/>
              </a:rPr>
              <a:t>, and </a:t>
            </a:r>
            <a:r>
              <a:rPr lang="en-US" altLang="zh-CN" i="1">
                <a:cs typeface="宋体" charset="0"/>
              </a:rPr>
              <a:t>g</a:t>
            </a:r>
            <a:r>
              <a:rPr lang="en-US" altLang="zh-CN" i="1" baseline="-25000">
                <a:cs typeface="宋体" charset="0"/>
              </a:rPr>
              <a:t>xy</a:t>
            </a:r>
            <a:r>
              <a:rPr lang="en-US" altLang="zh-CN" i="1">
                <a:cs typeface="宋体" charset="0"/>
              </a:rPr>
              <a:t> </a:t>
            </a:r>
            <a:r>
              <a:rPr lang="en-US" altLang="zh-CN">
                <a:cs typeface="宋体" charset="0"/>
              </a:rPr>
              <a:t>be defined in terms of the dot product of these vectors, as follows (Di Zenzo[1986]) :</a:t>
            </a:r>
            <a:endParaRPr lang="zh-CN" altLang="en-US">
              <a:cs typeface="宋体" charset="0"/>
            </a:endParaRPr>
          </a:p>
        </p:txBody>
      </p:sp>
      <p:graphicFrame>
        <p:nvGraphicFramePr>
          <p:cNvPr id="1581062" name="Object 6"/>
          <p:cNvGraphicFramePr>
            <a:graphicFrameLocks noGrp="1" noChangeAspect="1"/>
          </p:cNvGraphicFramePr>
          <p:nvPr>
            <p:ph sz="half" idx="2"/>
          </p:nvPr>
        </p:nvGraphicFramePr>
        <p:xfrm>
          <a:off x="2124075" y="3789363"/>
          <a:ext cx="5472113" cy="2863850"/>
        </p:xfrm>
        <a:graphic>
          <a:graphicData uri="http://schemas.openxmlformats.org/presentationml/2006/ole">
            <mc:AlternateContent xmlns:mc="http://schemas.openxmlformats.org/markup-compatibility/2006">
              <mc:Choice xmlns:v="urn:schemas-microsoft-com:vml" Requires="v">
                <p:oleObj spid="_x0000_s1581140" name="公式" r:id="rId3" imgW="2717640" imgH="1422360" progId="Equation.3">
                  <p:embed/>
                </p:oleObj>
              </mc:Choice>
              <mc:Fallback>
                <p:oleObj name="公式" r:id="rId3" imgW="2717640" imgH="142236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3789363"/>
                        <a:ext cx="5472113" cy="286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a:spLocks noGrp="1"/>
          </p:cNvSpPr>
          <p:nvPr>
            <p:ph type="sldNum" sz="quarter" idx="12"/>
          </p:nvPr>
        </p:nvSpPr>
        <p:spPr/>
        <p:txBody>
          <a:bodyPr/>
          <a:lstStyle/>
          <a:p>
            <a:fld id="{0B9D8291-1DC4-5B48-AD2B-C17C4943E83A}" type="slidenum">
              <a:rPr lang="zh-CN" altLang="en-US"/>
              <a:pPr/>
              <a:t>66</a:t>
            </a:fld>
            <a:endParaRPr lang="th-TH"/>
          </a:p>
        </p:txBody>
      </p:sp>
      <p:sp>
        <p:nvSpPr>
          <p:cNvPr id="1525762" name="Rectangle 2"/>
          <p:cNvSpPr>
            <a:spLocks noGrp="1" noChangeArrowheads="1"/>
          </p:cNvSpPr>
          <p:nvPr>
            <p:ph type="title"/>
          </p:nvPr>
        </p:nvSpPr>
        <p:spPr/>
        <p:txBody>
          <a:bodyPr/>
          <a:lstStyle/>
          <a:p>
            <a:r>
              <a:rPr lang="en-US" altLang="zh-CN" sz="4000">
                <a:cs typeface="宋体" charset="0"/>
              </a:rPr>
              <a:t>Generalization of Gradient to Vector Valued Functions</a:t>
            </a:r>
          </a:p>
        </p:txBody>
      </p:sp>
      <p:sp>
        <p:nvSpPr>
          <p:cNvPr id="1525763" name="Rectangle 3"/>
          <p:cNvSpPr>
            <a:spLocks noGrp="1" noChangeArrowheads="1"/>
          </p:cNvSpPr>
          <p:nvPr>
            <p:ph type="body" idx="1"/>
          </p:nvPr>
        </p:nvSpPr>
        <p:spPr/>
        <p:txBody>
          <a:bodyPr/>
          <a:lstStyle/>
          <a:p>
            <a:r>
              <a:rPr lang="en-US" altLang="zh-CN" sz="2400">
                <a:cs typeface="宋体" charset="0"/>
              </a:rPr>
              <a:t>It can be shown that the direction of maximum rate of change of </a:t>
            </a:r>
            <a:r>
              <a:rPr lang="en-US" altLang="zh-CN" sz="2400" b="1">
                <a:cs typeface="宋体" charset="0"/>
              </a:rPr>
              <a:t>c</a:t>
            </a:r>
            <a:r>
              <a:rPr lang="en-US" altLang="zh-CN" sz="2400">
                <a:cs typeface="宋体" charset="0"/>
              </a:rPr>
              <a:t>(x,y)=(R(x,y), G(x,y), B(x,y)) is given by the angle</a:t>
            </a:r>
          </a:p>
          <a:p>
            <a:endParaRPr lang="en-US" altLang="zh-CN" sz="2400">
              <a:cs typeface="宋体" charset="0"/>
            </a:endParaRPr>
          </a:p>
          <a:p>
            <a:pPr>
              <a:buFont typeface="Wingdings" charset="0"/>
              <a:buNone/>
            </a:pPr>
            <a:r>
              <a:rPr lang="en-US" altLang="zh-CN" sz="2400">
                <a:cs typeface="宋体" charset="0"/>
              </a:rPr>
              <a:t>    </a:t>
            </a:r>
          </a:p>
          <a:p>
            <a:pPr>
              <a:buFont typeface="Wingdings" charset="0"/>
              <a:buNone/>
            </a:pPr>
            <a:r>
              <a:rPr lang="en-US" altLang="zh-CN" sz="2400">
                <a:cs typeface="宋体" charset="0"/>
              </a:rPr>
              <a:t>    and the value of the rate of change at (x, y) in the direction of </a:t>
            </a:r>
            <a:r>
              <a:rPr lang="ru-RU" sz="2400">
                <a:cs typeface="Arial" charset="0"/>
              </a:rPr>
              <a:t>Ө</a:t>
            </a:r>
            <a:r>
              <a:rPr lang="en-US" altLang="zh-CN" sz="2400">
                <a:cs typeface="Arial" charset="0"/>
              </a:rPr>
              <a:t> is given by </a:t>
            </a:r>
          </a:p>
          <a:p>
            <a:pPr>
              <a:buFont typeface="Wingdings" charset="0"/>
              <a:buNone/>
            </a:pPr>
            <a:r>
              <a:rPr lang="en-US" altLang="zh-CN" sz="2400">
                <a:cs typeface="宋体" charset="0"/>
              </a:rPr>
              <a:t> </a:t>
            </a:r>
          </a:p>
          <a:p>
            <a:endParaRPr lang="en-US" altLang="zh-CN">
              <a:cs typeface="宋体" charset="0"/>
            </a:endParaRPr>
          </a:p>
          <a:p>
            <a:pPr>
              <a:buFont typeface="Wingdings" charset="0"/>
              <a:buNone/>
            </a:pPr>
            <a:r>
              <a:rPr lang="en-US" altLang="zh-CN" sz="2400">
                <a:cs typeface="宋体" charset="0"/>
              </a:rPr>
              <a:t>    </a:t>
            </a:r>
          </a:p>
        </p:txBody>
      </p:sp>
      <p:graphicFrame>
        <p:nvGraphicFramePr>
          <p:cNvPr id="1525764" name="Object 4"/>
          <p:cNvGraphicFramePr>
            <a:graphicFrameLocks noChangeAspect="1"/>
          </p:cNvGraphicFramePr>
          <p:nvPr/>
        </p:nvGraphicFramePr>
        <p:xfrm>
          <a:off x="2771775" y="2852738"/>
          <a:ext cx="3457575" cy="1208087"/>
        </p:xfrm>
        <a:graphic>
          <a:graphicData uri="http://schemas.openxmlformats.org/presentationml/2006/ole">
            <mc:AlternateContent xmlns:mc="http://schemas.openxmlformats.org/markup-compatibility/2006">
              <mc:Choice xmlns:v="urn:schemas-microsoft-com:vml" Requires="v">
                <p:oleObj spid="_x0000_s1525913" name="Equation" r:id="rId4" imgW="1346040" imgH="469800" progId="Equation.3">
                  <p:embed/>
                </p:oleObj>
              </mc:Choice>
              <mc:Fallback>
                <p:oleObj name="Equation" r:id="rId4" imgW="1346040" imgH="469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2852738"/>
                        <a:ext cx="3457575" cy="120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25765" name="Object 5"/>
          <p:cNvGraphicFramePr>
            <a:graphicFrameLocks noChangeAspect="1"/>
          </p:cNvGraphicFramePr>
          <p:nvPr/>
        </p:nvGraphicFramePr>
        <p:xfrm>
          <a:off x="755650" y="5013325"/>
          <a:ext cx="7488238" cy="936625"/>
        </p:xfrm>
        <a:graphic>
          <a:graphicData uri="http://schemas.openxmlformats.org/presentationml/2006/ole">
            <mc:AlternateContent xmlns:mc="http://schemas.openxmlformats.org/markup-compatibility/2006">
              <mc:Choice xmlns:v="urn:schemas-microsoft-com:vml" Requires="v">
                <p:oleObj spid="_x0000_s1525914" name="Equation" r:id="rId6" imgW="3759120" imgH="469800" progId="Equation.3">
                  <p:embed/>
                </p:oleObj>
              </mc:Choice>
              <mc:Fallback>
                <p:oleObj name="Equation" r:id="rId6" imgW="3759120" imgH="4698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5013325"/>
                        <a:ext cx="7488238"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5"/>
          <p:cNvSpPr>
            <a:spLocks noGrp="1"/>
          </p:cNvSpPr>
          <p:nvPr>
            <p:ph type="sldNum" sz="quarter" idx="12"/>
          </p:nvPr>
        </p:nvSpPr>
        <p:spPr/>
        <p:txBody>
          <a:bodyPr/>
          <a:lstStyle/>
          <a:p>
            <a:fld id="{23B2901B-33D1-2747-9FCC-BA17CACBC358}" type="slidenum">
              <a:rPr lang="zh-CN" altLang="en-US"/>
              <a:pPr/>
              <a:t>67</a:t>
            </a:fld>
            <a:endParaRPr lang="th-TH"/>
          </a:p>
        </p:txBody>
      </p:sp>
      <p:sp>
        <p:nvSpPr>
          <p:cNvPr id="1537026" name="Rectangle 2"/>
          <p:cNvSpPr>
            <a:spLocks noGrp="1" noChangeArrowheads="1"/>
          </p:cNvSpPr>
          <p:nvPr>
            <p:ph type="title"/>
          </p:nvPr>
        </p:nvSpPr>
        <p:spPr/>
        <p:txBody>
          <a:bodyPr/>
          <a:lstStyle/>
          <a:p>
            <a:r>
              <a:rPr lang="en-US" altLang="zh-CN">
                <a:cs typeface="宋体" charset="0"/>
              </a:rPr>
              <a:t>Color Edge Detection</a:t>
            </a:r>
            <a:endParaRPr lang="zh-CN" altLang="en-US">
              <a:cs typeface="宋体" charset="0"/>
            </a:endParaRPr>
          </a:p>
        </p:txBody>
      </p:sp>
      <p:pic>
        <p:nvPicPr>
          <p:cNvPr id="1537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781300"/>
            <a:ext cx="4932363"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537029" name="Object 5"/>
          <p:cNvGraphicFramePr>
            <a:graphicFrameLocks noChangeAspect="1"/>
          </p:cNvGraphicFramePr>
          <p:nvPr/>
        </p:nvGraphicFramePr>
        <p:xfrm>
          <a:off x="5292725" y="2205038"/>
          <a:ext cx="3527425" cy="3500437"/>
        </p:xfrm>
        <a:graphic>
          <a:graphicData uri="http://schemas.openxmlformats.org/presentationml/2006/ole">
            <mc:AlternateContent xmlns:mc="http://schemas.openxmlformats.org/markup-compatibility/2006">
              <mc:Choice xmlns:v="urn:schemas-microsoft-com:vml" Requires="v">
                <p:oleObj spid="_x0000_s1537106" name="CorelPhotoPaint.Image.11" r:id="rId5" imgW="4344749" imgH="4311405" progId="CorelPhotoPaint.Image.11">
                  <p:embed/>
                </p:oleObj>
              </mc:Choice>
              <mc:Fallback>
                <p:oleObj name="CorelPhotoPaint.Image.11" r:id="rId5" imgW="4344749" imgH="4311405" progId="CorelPhotoPaint.Image.11">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2205038"/>
                        <a:ext cx="3527425" cy="350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3"/>
          <p:cNvSpPr>
            <a:spLocks noGrp="1"/>
          </p:cNvSpPr>
          <p:nvPr>
            <p:ph type="sldNum" sz="quarter" idx="12"/>
          </p:nvPr>
        </p:nvSpPr>
        <p:spPr/>
        <p:txBody>
          <a:bodyPr/>
          <a:lstStyle/>
          <a:p>
            <a:fld id="{3825F709-EEFE-D744-8BE0-F7867FD4D99E}" type="slidenum">
              <a:rPr lang="zh-CN" altLang="en-US"/>
              <a:pPr/>
              <a:t>68</a:t>
            </a:fld>
            <a:endParaRPr lang="th-TH"/>
          </a:p>
        </p:txBody>
      </p:sp>
      <p:pic>
        <p:nvPicPr>
          <p:cNvPr id="1579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420938"/>
            <a:ext cx="7848600"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a:t>Color Fundamentals</a:t>
            </a:r>
          </a:p>
          <a:p>
            <a:r>
              <a:rPr lang="en-US" altLang="zh-CN" dirty="0"/>
              <a:t>Color Models</a:t>
            </a:r>
          </a:p>
          <a:p>
            <a:r>
              <a:rPr lang="en-US" altLang="zh-CN" dirty="0" err="1" smtClean="0"/>
              <a:t>Pseudocolor</a:t>
            </a:r>
            <a:r>
              <a:rPr lang="en-US" altLang="zh-CN" dirty="0" smtClean="0"/>
              <a:t> </a:t>
            </a:r>
            <a:r>
              <a:rPr lang="en-US" altLang="zh-CN" dirty="0"/>
              <a:t>Image Processing</a:t>
            </a:r>
          </a:p>
          <a:p>
            <a:r>
              <a:rPr lang="en-US" altLang="zh-CN" dirty="0"/>
              <a:t>Full-Color Image Processing</a:t>
            </a:r>
          </a:p>
          <a:p>
            <a:r>
              <a:rPr lang="en-US" altLang="zh-CN" dirty="0"/>
              <a:t>Color Transformations</a:t>
            </a:r>
          </a:p>
          <a:p>
            <a:r>
              <a:rPr lang="en-US" altLang="zh-CN" dirty="0"/>
              <a:t>Color Edge </a:t>
            </a:r>
            <a:r>
              <a:rPr lang="en-US" altLang="zh-CN" dirty="0" smtClean="0"/>
              <a:t>Detection</a:t>
            </a:r>
          </a:p>
          <a:p>
            <a:r>
              <a:rPr lang="en-US" altLang="zh-CN" dirty="0">
                <a:solidFill>
                  <a:srgbClr val="FF0000"/>
                </a:solidFill>
                <a:cs typeface="宋体" charset="0"/>
              </a:rPr>
              <a:t>Color </a:t>
            </a:r>
            <a:r>
              <a:rPr lang="en-US" altLang="zh-CN" dirty="0" smtClean="0">
                <a:solidFill>
                  <a:srgbClr val="FF0000"/>
                </a:solidFill>
                <a:cs typeface="宋体" charset="0"/>
              </a:rPr>
              <a:t>Segmentation</a:t>
            </a:r>
          </a:p>
          <a:p>
            <a:r>
              <a:rPr lang="en-US" altLang="zh-CN" dirty="0">
                <a:cs typeface="宋体" charset="0"/>
              </a:rPr>
              <a:t>The noise in color images</a:t>
            </a:r>
            <a:endParaRPr lang="en-US" altLang="zh-CN" dirty="0">
              <a:solidFill>
                <a:srgbClr val="FF0000"/>
              </a:solidFill>
            </a:endParaRPr>
          </a:p>
          <a:p>
            <a:endParaRPr lang="zh-CN" altLang="en-US" dirty="0"/>
          </a:p>
        </p:txBody>
      </p:sp>
      <p:sp>
        <p:nvSpPr>
          <p:cNvPr id="4" name="灯片编号占位符 3"/>
          <p:cNvSpPr>
            <a:spLocks noGrp="1"/>
          </p:cNvSpPr>
          <p:nvPr>
            <p:ph type="sldNum" sz="quarter" idx="12"/>
          </p:nvPr>
        </p:nvSpPr>
        <p:spPr/>
        <p:txBody>
          <a:bodyPr/>
          <a:lstStyle/>
          <a:p>
            <a:fld id="{8B1DFBF4-6990-0E42-A366-2E6439DBA379}" type="slidenum">
              <a:rPr lang="zh-CN" altLang="en-US" smtClean="0"/>
              <a:pPr/>
              <a:t>69</a:t>
            </a:fld>
            <a:endParaRPr lang="th-TH"/>
          </a:p>
        </p:txBody>
      </p:sp>
    </p:spTree>
    <p:extLst>
      <p:ext uri="{BB962C8B-B14F-4D97-AF65-F5344CB8AC3E}">
        <p14:creationId xmlns:p14="http://schemas.microsoft.com/office/powerpoint/2010/main" val="1602017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3"/>
          <p:cNvSpPr>
            <a:spLocks noGrp="1"/>
          </p:cNvSpPr>
          <p:nvPr>
            <p:ph type="sldNum" sz="quarter" idx="12"/>
          </p:nvPr>
        </p:nvSpPr>
        <p:spPr/>
        <p:txBody>
          <a:bodyPr/>
          <a:lstStyle/>
          <a:p>
            <a:fld id="{5891F5F5-DE86-384B-B131-9E852C1C5A4E}" type="slidenum">
              <a:rPr lang="zh-CN" altLang="en-US"/>
              <a:pPr/>
              <a:t>7</a:t>
            </a:fld>
            <a:endParaRPr lang="th-TH"/>
          </a:p>
        </p:txBody>
      </p:sp>
      <p:pic>
        <p:nvPicPr>
          <p:cNvPr id="1424387" name="Picture 3"/>
          <p:cNvPicPr>
            <a:picLocks noChangeAspect="1" noChangeArrowheads="1"/>
          </p:cNvPicPr>
          <p:nvPr/>
        </p:nvPicPr>
        <p:blipFill>
          <a:blip r:embed="rId3">
            <a:extLst>
              <a:ext uri="{28A0092B-C50C-407E-A947-70E740481C1C}">
                <a14:useLocalDpi xmlns:a14="http://schemas.microsoft.com/office/drawing/2010/main" val="0"/>
              </a:ext>
            </a:extLst>
          </a:blip>
          <a:srcRect l="21927" b="16594"/>
          <a:stretch>
            <a:fillRect/>
          </a:stretch>
        </p:blipFill>
        <p:spPr bwMode="auto">
          <a:xfrm>
            <a:off x="107950" y="620713"/>
            <a:ext cx="4956175"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24389" name="Picture 5"/>
          <p:cNvPicPr>
            <a:picLocks noChangeAspect="1" noChangeArrowheads="1"/>
          </p:cNvPicPr>
          <p:nvPr/>
        </p:nvPicPr>
        <p:blipFill>
          <a:blip r:embed="rId4">
            <a:extLst>
              <a:ext uri="{28A0092B-C50C-407E-A947-70E740481C1C}">
                <a14:useLocalDpi xmlns:a14="http://schemas.microsoft.com/office/drawing/2010/main" val="0"/>
              </a:ext>
            </a:extLst>
          </a:blip>
          <a:srcRect t="83960"/>
          <a:stretch>
            <a:fillRect/>
          </a:stretch>
        </p:blipFill>
        <p:spPr bwMode="auto">
          <a:xfrm>
            <a:off x="179388" y="5876925"/>
            <a:ext cx="5256212"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24390" name="Rectangle 6"/>
          <p:cNvSpPr>
            <a:spLocks noChangeArrowheads="1"/>
          </p:cNvSpPr>
          <p:nvPr/>
        </p:nvSpPr>
        <p:spPr bwMode="auto">
          <a:xfrm>
            <a:off x="3573463" y="260350"/>
            <a:ext cx="5391150" cy="633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chemeClr val="folHlink"/>
              </a:buClr>
              <a:buSzPct val="60000"/>
              <a:buFont typeface="Wingdings" charset="0"/>
              <a:buChar char="n"/>
            </a:pPr>
            <a:r>
              <a:rPr lang="en-US" altLang="zh-TW" sz="2800" dirty="0">
                <a:latin typeface="Comic Sans MS" charset="0"/>
                <a:ea typeface="新細明體" charset="0"/>
                <a:cs typeface="新細明體" charset="0"/>
              </a:rPr>
              <a:t>Secondary colors</a:t>
            </a:r>
            <a:r>
              <a:rPr lang="en-US" altLang="zh-CN" sz="2800" dirty="0">
                <a:latin typeface="Comic Sans MS" charset="0"/>
                <a:ea typeface="新細明體" charset="0"/>
                <a:cs typeface="新細明體" charset="0"/>
              </a:rPr>
              <a:t> (the primary color of pigments or colorants) </a:t>
            </a:r>
            <a:r>
              <a:rPr lang="en-US" altLang="zh-TW" sz="2800" dirty="0">
                <a:latin typeface="Comic Sans MS" charset="0"/>
                <a:ea typeface="新細明體" charset="0"/>
                <a:cs typeface="新細明體" charset="0"/>
              </a:rPr>
              <a:t>:</a:t>
            </a:r>
            <a:r>
              <a:rPr lang="en-US" altLang="zh-CN" sz="2800" dirty="0">
                <a:latin typeface="Comic Sans MS" charset="0"/>
                <a:ea typeface="新細明體" charset="0"/>
                <a:cs typeface="新細明體" charset="0"/>
              </a:rPr>
              <a:t> </a:t>
            </a:r>
            <a:r>
              <a:rPr lang="en-US" altLang="zh-TW" sz="2800" dirty="0">
                <a:latin typeface="Comic Sans MS" charset="0"/>
                <a:ea typeface="新細明體" charset="0"/>
                <a:cs typeface="新細明體" charset="0"/>
              </a:rPr>
              <a:t>magenta (red + blue), cyan (green + blue), and yellow (red + green)</a:t>
            </a:r>
            <a:endParaRPr lang="en-US" altLang="zh-CN" sz="2800" dirty="0">
              <a:latin typeface="Comic Sans MS" charset="0"/>
              <a:ea typeface="新細明體" charset="0"/>
              <a:cs typeface="新細明體" charset="0"/>
            </a:endParaRPr>
          </a:p>
          <a:p>
            <a:pPr marL="342900" indent="-342900">
              <a:spcBef>
                <a:spcPct val="20000"/>
              </a:spcBef>
              <a:buClr>
                <a:schemeClr val="folHlink"/>
              </a:buClr>
              <a:buSzPct val="60000"/>
              <a:buFont typeface="Wingdings" charset="0"/>
              <a:buChar char="n"/>
            </a:pPr>
            <a:endParaRPr lang="en-US" altLang="zh-CN" sz="2800" dirty="0" smtClean="0">
              <a:latin typeface="Comic Sans MS" charset="0"/>
              <a:ea typeface="新細明體" charset="0"/>
              <a:cs typeface="新細明體" charset="0"/>
            </a:endParaRPr>
          </a:p>
          <a:p>
            <a:pPr marL="342900" indent="-342900">
              <a:spcBef>
                <a:spcPct val="20000"/>
              </a:spcBef>
              <a:buClr>
                <a:schemeClr val="folHlink"/>
              </a:buClr>
              <a:buSzPct val="60000"/>
              <a:buFont typeface="Wingdings" charset="0"/>
              <a:buChar char="n"/>
            </a:pPr>
            <a:r>
              <a:rPr lang="en-US" altLang="zh-CN" sz="2800" dirty="0" smtClean="0">
                <a:latin typeface="Comic Sans MS" charset="0"/>
                <a:ea typeface="新細明體" charset="0"/>
                <a:cs typeface="新細明體" charset="0"/>
              </a:rPr>
              <a:t>Mixing </a:t>
            </a:r>
            <a:r>
              <a:rPr lang="en-US" altLang="zh-CN" sz="2800" dirty="0">
                <a:latin typeface="Comic Sans MS" charset="0"/>
                <a:ea typeface="新細明體" charset="0"/>
                <a:cs typeface="新細明體" charset="0"/>
              </a:rPr>
              <a:t>the three primaries, </a:t>
            </a:r>
            <a:r>
              <a:rPr lang="en-US" altLang="zh-CN" sz="2800" dirty="0" smtClean="0">
                <a:latin typeface="Comic Sans MS" charset="0"/>
                <a:ea typeface="新細明體" charset="0"/>
                <a:cs typeface="新細明體" charset="0"/>
              </a:rPr>
              <a:t>will </a:t>
            </a:r>
            <a:r>
              <a:rPr lang="en-US" altLang="zh-CN" sz="2800" dirty="0">
                <a:latin typeface="Comic Sans MS" charset="0"/>
                <a:ea typeface="新細明體" charset="0"/>
                <a:cs typeface="新細明體" charset="0"/>
              </a:rPr>
              <a:t>produces </a:t>
            </a:r>
            <a:r>
              <a:rPr lang="en-US" altLang="zh-CN" sz="2800" dirty="0">
                <a:solidFill>
                  <a:srgbClr val="FF0000"/>
                </a:solidFill>
                <a:latin typeface="Comic Sans MS" charset="0"/>
                <a:ea typeface="新細明體" charset="0"/>
                <a:cs typeface="新細明體" charset="0"/>
              </a:rPr>
              <a:t>white</a:t>
            </a:r>
            <a:r>
              <a:rPr lang="en-US" altLang="zh-CN" sz="2800" dirty="0">
                <a:latin typeface="Comic Sans MS" charset="0"/>
                <a:ea typeface="新細明體" charset="0"/>
                <a:cs typeface="新細明體" charset="0"/>
              </a:rPr>
              <a:t> light. </a:t>
            </a:r>
          </a:p>
          <a:p>
            <a:pPr marL="342900" indent="-342900">
              <a:spcBef>
                <a:spcPct val="20000"/>
              </a:spcBef>
              <a:buClr>
                <a:schemeClr val="folHlink"/>
              </a:buClr>
              <a:buSzPct val="60000"/>
              <a:buFont typeface="Wingdings" charset="0"/>
              <a:buChar char="n"/>
            </a:pPr>
            <a:endParaRPr lang="en-US" altLang="zh-CN" sz="2800" dirty="0" smtClean="0">
              <a:latin typeface="Comic Sans MS" charset="0"/>
              <a:ea typeface="新細明體" charset="0"/>
              <a:cs typeface="新細明體" charset="0"/>
            </a:endParaRPr>
          </a:p>
          <a:p>
            <a:pPr marL="342900" indent="-342900">
              <a:spcBef>
                <a:spcPct val="20000"/>
              </a:spcBef>
              <a:buClr>
                <a:schemeClr val="folHlink"/>
              </a:buClr>
              <a:buSzPct val="60000"/>
              <a:buFont typeface="Wingdings" charset="0"/>
              <a:buChar char="n"/>
            </a:pPr>
            <a:r>
              <a:rPr lang="en-US" altLang="zh-CN" sz="2800" dirty="0" smtClean="0">
                <a:latin typeface="Comic Sans MS" charset="0"/>
                <a:ea typeface="新細明體" charset="0"/>
                <a:cs typeface="新細明體" charset="0"/>
              </a:rPr>
              <a:t>Mixing </a:t>
            </a:r>
            <a:r>
              <a:rPr lang="en-US" altLang="zh-CN" sz="2800" dirty="0">
                <a:latin typeface="Comic Sans MS" charset="0"/>
                <a:ea typeface="新細明體" charset="0"/>
                <a:cs typeface="新細明體" charset="0"/>
              </a:rPr>
              <a:t>the three pigment </a:t>
            </a:r>
            <a:r>
              <a:rPr lang="en-US" altLang="zh-CN" sz="2800" dirty="0" smtClean="0">
                <a:latin typeface="Comic Sans MS" charset="0"/>
                <a:ea typeface="新細明體" charset="0"/>
                <a:cs typeface="新細明體" charset="0"/>
              </a:rPr>
              <a:t>primaries </a:t>
            </a:r>
            <a:r>
              <a:rPr lang="en-US" altLang="zh-CN" sz="2800" dirty="0">
                <a:latin typeface="Comic Sans MS" charset="0"/>
                <a:ea typeface="新細明體" charset="0"/>
                <a:cs typeface="新細明體" charset="0"/>
              </a:rPr>
              <a:t>will produces </a:t>
            </a:r>
            <a:r>
              <a:rPr lang="en-US" altLang="zh-CN" sz="2800" dirty="0">
                <a:solidFill>
                  <a:srgbClr val="FF0000"/>
                </a:solidFill>
                <a:latin typeface="Comic Sans MS" charset="0"/>
                <a:ea typeface="新細明體" charset="0"/>
                <a:cs typeface="新細明體" charset="0"/>
              </a:rPr>
              <a:t>black</a:t>
            </a:r>
            <a:r>
              <a:rPr lang="en-US" altLang="zh-CN" sz="2800" dirty="0">
                <a:latin typeface="Comic Sans MS" charset="0"/>
                <a:ea typeface="新細明體" charset="0"/>
                <a:cs typeface="新細明體" charset="0"/>
              </a:rPr>
              <a:t> light.</a:t>
            </a:r>
            <a:endParaRPr lang="en-US" altLang="zh-TW" sz="2800" dirty="0">
              <a:latin typeface="Comic Sans MS" charset="0"/>
              <a:ea typeface="新細明體" charset="0"/>
              <a:cs typeface="新細明體" charset="0"/>
            </a:endParaRPr>
          </a:p>
        </p:txBody>
      </p:sp>
      <p:sp>
        <p:nvSpPr>
          <p:cNvPr id="1424391" name="Rectangle 7"/>
          <p:cNvSpPr>
            <a:spLocks noChangeArrowheads="1"/>
          </p:cNvSpPr>
          <p:nvPr/>
        </p:nvSpPr>
        <p:spPr bwMode="auto">
          <a:xfrm>
            <a:off x="1403350" y="163513"/>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altLang="zh-CN">
                <a:solidFill>
                  <a:srgbClr val="FF0000"/>
                </a:solidFill>
                <a:ea typeface="宋体" charset="0"/>
                <a:cs typeface="宋体" charset="0"/>
              </a:rPr>
              <a:t>Additive nature</a:t>
            </a:r>
          </a:p>
        </p:txBody>
      </p:sp>
      <p:sp>
        <p:nvSpPr>
          <p:cNvPr id="1424392" name="Text Box 8"/>
          <p:cNvSpPr txBox="1">
            <a:spLocks noChangeArrowheads="1"/>
          </p:cNvSpPr>
          <p:nvPr/>
        </p:nvSpPr>
        <p:spPr bwMode="auto">
          <a:xfrm>
            <a:off x="1619250" y="5780088"/>
            <a:ext cx="26647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altLang="zh-CN" dirty="0" smtClean="0">
                <a:solidFill>
                  <a:srgbClr val="FF0000"/>
                </a:solidFill>
                <a:latin typeface="Times New Roman" charset="0"/>
                <a:ea typeface="宋体" charset="0"/>
                <a:cs typeface="宋体" charset="0"/>
              </a:rPr>
              <a:t>Subtractive </a:t>
            </a:r>
            <a:r>
              <a:rPr lang="en-US" altLang="zh-CN" dirty="0">
                <a:solidFill>
                  <a:srgbClr val="FF0000"/>
                </a:solidFill>
                <a:latin typeface="Times New Roman" charset="0"/>
                <a:ea typeface="宋体" charset="0"/>
                <a:cs typeface="宋体" charset="0"/>
              </a:rPr>
              <a:t>nature</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10DF477C-E005-A148-8F82-3B61EAD06F46}" type="slidenum">
              <a:rPr lang="zh-CN" altLang="en-US"/>
              <a:pPr/>
              <a:t>70</a:t>
            </a:fld>
            <a:endParaRPr lang="th-TH"/>
          </a:p>
        </p:txBody>
      </p:sp>
      <p:sp>
        <p:nvSpPr>
          <p:cNvPr id="1528834" name="Rectangle 2"/>
          <p:cNvSpPr>
            <a:spLocks noGrp="1" noChangeArrowheads="1"/>
          </p:cNvSpPr>
          <p:nvPr>
            <p:ph type="title"/>
          </p:nvPr>
        </p:nvSpPr>
        <p:spPr/>
        <p:txBody>
          <a:bodyPr/>
          <a:lstStyle/>
          <a:p>
            <a:r>
              <a:rPr lang="en-US" altLang="zh-CN" dirty="0">
                <a:cs typeface="宋体" charset="0"/>
              </a:rPr>
              <a:t>Color Segmentation</a:t>
            </a:r>
          </a:p>
        </p:txBody>
      </p:sp>
      <p:sp>
        <p:nvSpPr>
          <p:cNvPr id="1528835" name="Rectangle 3"/>
          <p:cNvSpPr>
            <a:spLocks noGrp="1" noChangeArrowheads="1"/>
          </p:cNvSpPr>
          <p:nvPr>
            <p:ph type="body" idx="1"/>
          </p:nvPr>
        </p:nvSpPr>
        <p:spPr>
          <a:xfrm>
            <a:off x="533400" y="2017713"/>
            <a:ext cx="8070850" cy="4435475"/>
          </a:xfrm>
        </p:spPr>
        <p:txBody>
          <a:bodyPr/>
          <a:lstStyle/>
          <a:p>
            <a:pPr>
              <a:lnSpc>
                <a:spcPct val="85000"/>
              </a:lnSpc>
            </a:pPr>
            <a:r>
              <a:rPr lang="en-US" altLang="zh-CN" sz="2800">
                <a:cs typeface="宋体" charset="0"/>
              </a:rPr>
              <a:t>Color segmentation can be done in either RGB model or HSI model</a:t>
            </a:r>
          </a:p>
          <a:p>
            <a:pPr>
              <a:lnSpc>
                <a:spcPct val="85000"/>
              </a:lnSpc>
            </a:pPr>
            <a:r>
              <a:rPr lang="en-US" altLang="zh-CN" sz="2800">
                <a:cs typeface="宋体" charset="0"/>
              </a:rPr>
              <a:t>The goal is to segment regions with similar colors defined by the user.</a:t>
            </a:r>
          </a:p>
          <a:p>
            <a:pPr>
              <a:lnSpc>
                <a:spcPct val="85000"/>
              </a:lnSpc>
            </a:pPr>
            <a:r>
              <a:rPr lang="en-US" altLang="zh-CN" sz="2800">
                <a:cs typeface="宋体" charset="0"/>
              </a:rPr>
              <a:t>The general approach is the following</a:t>
            </a:r>
          </a:p>
          <a:p>
            <a:pPr lvl="1">
              <a:lnSpc>
                <a:spcPct val="85000"/>
              </a:lnSpc>
            </a:pPr>
            <a:r>
              <a:rPr lang="en-US" altLang="zh-CN" sz="2400">
                <a:ea typeface="宋体" charset="0"/>
                <a:cs typeface="宋体" charset="0"/>
              </a:rPr>
              <a:t>Choose a prototypical color </a:t>
            </a:r>
            <a:r>
              <a:rPr lang="en-US" altLang="zh-CN" sz="2400" b="1">
                <a:ea typeface="宋体" charset="0"/>
                <a:cs typeface="宋体" charset="0"/>
              </a:rPr>
              <a:t>c</a:t>
            </a:r>
            <a:r>
              <a:rPr lang="en-US" altLang="zh-CN" sz="2400">
                <a:ea typeface="宋体" charset="0"/>
                <a:cs typeface="宋体" charset="0"/>
              </a:rPr>
              <a:t> with components (c</a:t>
            </a:r>
            <a:r>
              <a:rPr lang="en-US" altLang="zh-CN" sz="2400" baseline="-25000">
                <a:ea typeface="宋体" charset="0"/>
                <a:cs typeface="宋体" charset="0"/>
              </a:rPr>
              <a:t>1</a:t>
            </a:r>
            <a:r>
              <a:rPr lang="en-US" altLang="zh-CN" sz="2400">
                <a:ea typeface="宋体" charset="0"/>
                <a:cs typeface="宋体" charset="0"/>
              </a:rPr>
              <a:t>,</a:t>
            </a:r>
            <a:r>
              <a:rPr lang="en-US" altLang="zh-CN" sz="2400">
                <a:latin typeface="Arial"/>
                <a:ea typeface="宋体" charset="0"/>
                <a:cs typeface="宋体" charset="0"/>
              </a:rPr>
              <a:t>…</a:t>
            </a:r>
            <a:r>
              <a:rPr lang="en-US" altLang="zh-CN" sz="2400">
                <a:ea typeface="宋体" charset="0"/>
                <a:cs typeface="宋体" charset="0"/>
              </a:rPr>
              <a:t>, c</a:t>
            </a:r>
            <a:r>
              <a:rPr lang="en-US" altLang="zh-CN" sz="2400" baseline="-25000">
                <a:ea typeface="宋体" charset="0"/>
                <a:cs typeface="宋体" charset="0"/>
              </a:rPr>
              <a:t>n </a:t>
            </a:r>
            <a:r>
              <a:rPr lang="en-US" altLang="zh-CN" sz="2400">
                <a:ea typeface="宋体" charset="0"/>
                <a:cs typeface="宋体" charset="0"/>
              </a:rPr>
              <a:t>)</a:t>
            </a:r>
          </a:p>
          <a:p>
            <a:pPr lvl="1">
              <a:lnSpc>
                <a:spcPct val="85000"/>
              </a:lnSpc>
            </a:pPr>
            <a:r>
              <a:rPr lang="en-US" altLang="zh-CN" sz="2400">
                <a:ea typeface="宋体" charset="0"/>
                <a:cs typeface="宋体" charset="0"/>
              </a:rPr>
              <a:t>Define a distance measure D between two colors </a:t>
            </a:r>
            <a:r>
              <a:rPr lang="en-US" altLang="zh-CN" sz="2400" b="1">
                <a:ea typeface="宋体" charset="0"/>
                <a:cs typeface="宋体" charset="0"/>
              </a:rPr>
              <a:t>a</a:t>
            </a:r>
            <a:r>
              <a:rPr lang="en-US" altLang="zh-CN" sz="2400">
                <a:ea typeface="宋体" charset="0"/>
                <a:cs typeface="宋体" charset="0"/>
              </a:rPr>
              <a:t> and </a:t>
            </a:r>
            <a:r>
              <a:rPr lang="en-US" altLang="zh-CN" sz="2400" b="1">
                <a:ea typeface="宋体" charset="0"/>
                <a:cs typeface="宋体" charset="0"/>
              </a:rPr>
              <a:t>b</a:t>
            </a:r>
            <a:r>
              <a:rPr lang="en-US" altLang="zh-CN" sz="2400">
                <a:ea typeface="宋体" charset="0"/>
                <a:cs typeface="宋体" charset="0"/>
              </a:rPr>
              <a:t>.</a:t>
            </a:r>
          </a:p>
          <a:p>
            <a:pPr lvl="1">
              <a:lnSpc>
                <a:spcPct val="85000"/>
              </a:lnSpc>
            </a:pPr>
            <a:r>
              <a:rPr lang="en-US" altLang="zh-CN" sz="2400">
                <a:ea typeface="宋体" charset="0"/>
                <a:cs typeface="宋体" charset="0"/>
              </a:rPr>
              <a:t>If D(</a:t>
            </a:r>
            <a:r>
              <a:rPr lang="en-US" altLang="zh-CN" sz="2400" b="1">
                <a:ea typeface="宋体" charset="0"/>
                <a:cs typeface="宋体" charset="0"/>
              </a:rPr>
              <a:t>c</a:t>
            </a:r>
            <a:r>
              <a:rPr lang="en-US" altLang="zh-CN" sz="2400">
                <a:ea typeface="宋体" charset="0"/>
                <a:cs typeface="宋体" charset="0"/>
              </a:rPr>
              <a:t>, </a:t>
            </a:r>
            <a:r>
              <a:rPr lang="en-US" altLang="zh-CN" sz="2400" b="1">
                <a:ea typeface="宋体" charset="0"/>
                <a:cs typeface="宋体" charset="0"/>
              </a:rPr>
              <a:t>a</a:t>
            </a:r>
            <a:r>
              <a:rPr lang="en-US" altLang="zh-CN" sz="2400">
                <a:ea typeface="宋体" charset="0"/>
                <a:cs typeface="宋体" charset="0"/>
              </a:rPr>
              <a:t>)&lt;T, keep the original color, o.w, assign a nonprominent neutral color. T is a predefined threshold.</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7"/>
          <p:cNvSpPr>
            <a:spLocks noGrp="1"/>
          </p:cNvSpPr>
          <p:nvPr>
            <p:ph type="sldNum" sz="quarter" idx="12"/>
          </p:nvPr>
        </p:nvSpPr>
        <p:spPr/>
        <p:txBody>
          <a:bodyPr/>
          <a:lstStyle/>
          <a:p>
            <a:fld id="{1659D183-ACC1-B14F-8A3D-71E5E4E3A580}" type="slidenum">
              <a:rPr lang="zh-CN" altLang="en-US"/>
              <a:pPr/>
              <a:t>71</a:t>
            </a:fld>
            <a:endParaRPr lang="th-TH"/>
          </a:p>
        </p:txBody>
      </p:sp>
      <p:sp>
        <p:nvSpPr>
          <p:cNvPr id="1529858" name="Rectangle 2"/>
          <p:cNvSpPr>
            <a:spLocks noGrp="1" noChangeArrowheads="1"/>
          </p:cNvSpPr>
          <p:nvPr>
            <p:ph type="title"/>
          </p:nvPr>
        </p:nvSpPr>
        <p:spPr/>
        <p:txBody>
          <a:bodyPr/>
          <a:lstStyle/>
          <a:p>
            <a:r>
              <a:rPr lang="en-US" altLang="zh-CN" sz="4000">
                <a:cs typeface="宋体" charset="0"/>
              </a:rPr>
              <a:t>Color Segmentation in </a:t>
            </a:r>
            <a:br>
              <a:rPr lang="en-US" altLang="zh-CN" sz="4000">
                <a:cs typeface="宋体" charset="0"/>
              </a:rPr>
            </a:br>
            <a:r>
              <a:rPr lang="en-US" altLang="zh-CN" sz="4000">
                <a:cs typeface="宋体" charset="0"/>
              </a:rPr>
              <a:t>RGB Vector Space</a:t>
            </a:r>
          </a:p>
        </p:txBody>
      </p:sp>
      <p:sp>
        <p:nvSpPr>
          <p:cNvPr id="1529859" name="Rectangle 3"/>
          <p:cNvSpPr>
            <a:spLocks noGrp="1" noChangeArrowheads="1"/>
          </p:cNvSpPr>
          <p:nvPr>
            <p:ph type="body" sz="half" idx="1"/>
          </p:nvPr>
        </p:nvSpPr>
        <p:spPr>
          <a:xfrm>
            <a:off x="539750" y="2133600"/>
            <a:ext cx="8175625" cy="4148138"/>
          </a:xfrm>
        </p:spPr>
        <p:txBody>
          <a:bodyPr/>
          <a:lstStyle/>
          <a:p>
            <a:r>
              <a:rPr lang="en-US" altLang="zh-CN" sz="2800">
                <a:cs typeface="宋体" charset="0"/>
              </a:rPr>
              <a:t>The prototypical color </a:t>
            </a:r>
            <a:r>
              <a:rPr lang="en-US" altLang="zh-CN" sz="2800" b="1">
                <a:cs typeface="宋体" charset="0"/>
              </a:rPr>
              <a:t>c </a:t>
            </a:r>
            <a:r>
              <a:rPr lang="en-US" altLang="zh-CN" sz="2800">
                <a:cs typeface="宋体" charset="0"/>
              </a:rPr>
              <a:t>can be determined by a set of sample color points representative of a color of interest through the mean vector (</a:t>
            </a:r>
            <a:r>
              <a:rPr lang="en-US" altLang="zh-CN" sz="2800" b="1">
                <a:cs typeface="宋体" charset="0"/>
              </a:rPr>
              <a:t>m</a:t>
            </a:r>
            <a:r>
              <a:rPr lang="en-US" altLang="zh-CN" sz="2800">
                <a:cs typeface="宋体" charset="0"/>
              </a:rPr>
              <a:t>) of the samples.</a:t>
            </a:r>
          </a:p>
          <a:p>
            <a:endParaRPr lang="en-US" altLang="zh-CN" sz="2800">
              <a:cs typeface="宋体" charset="0"/>
            </a:endParaRPr>
          </a:p>
          <a:p>
            <a:r>
              <a:rPr lang="en-US" altLang="zh-CN" sz="2800">
                <a:cs typeface="宋体" charset="0"/>
              </a:rPr>
              <a:t>If the Euclidean distance is used, we have </a:t>
            </a:r>
          </a:p>
          <a:p>
            <a:pPr lvl="1"/>
            <a:endParaRPr lang="zh-CN" altLang="en-US" sz="2400">
              <a:ea typeface="宋体" charset="0"/>
              <a:cs typeface="宋体" charset="0"/>
            </a:endParaRPr>
          </a:p>
        </p:txBody>
      </p:sp>
      <p:graphicFrame>
        <p:nvGraphicFramePr>
          <p:cNvPr id="1529860" name="Object 4"/>
          <p:cNvGraphicFramePr>
            <a:graphicFrameLocks noGrp="1" noChangeAspect="1"/>
          </p:cNvGraphicFramePr>
          <p:nvPr>
            <p:ph sz="quarter" idx="3"/>
          </p:nvPr>
        </p:nvGraphicFramePr>
        <p:xfrm>
          <a:off x="900113" y="5013325"/>
          <a:ext cx="7416800" cy="919163"/>
        </p:xfrm>
        <a:graphic>
          <a:graphicData uri="http://schemas.openxmlformats.org/presentationml/2006/ole">
            <mc:AlternateContent xmlns:mc="http://schemas.openxmlformats.org/markup-compatibility/2006">
              <mc:Choice xmlns:v="urn:schemas-microsoft-com:vml" Requires="v">
                <p:oleObj spid="_x0000_s1529938" name="Equation" r:id="rId3" imgW="3644640" imgH="507960" progId="Equation.3">
                  <p:embed/>
                </p:oleObj>
              </mc:Choice>
              <mc:Fallback>
                <p:oleObj name="Equation" r:id="rId3" imgW="3644640" imgH="5079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5013325"/>
                        <a:ext cx="7416800" cy="91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7E0AD526-B7B8-F54C-8957-7BE00966E366}" type="slidenum">
              <a:rPr lang="zh-CN" altLang="en-US"/>
              <a:pPr/>
              <a:t>72</a:t>
            </a:fld>
            <a:endParaRPr lang="th-TH"/>
          </a:p>
        </p:txBody>
      </p:sp>
      <p:sp>
        <p:nvSpPr>
          <p:cNvPr id="1533954" name="Rectangle 2"/>
          <p:cNvSpPr>
            <a:spLocks noGrp="1" noChangeArrowheads="1"/>
          </p:cNvSpPr>
          <p:nvPr>
            <p:ph type="title"/>
          </p:nvPr>
        </p:nvSpPr>
        <p:spPr/>
        <p:txBody>
          <a:bodyPr/>
          <a:lstStyle/>
          <a:p>
            <a:r>
              <a:rPr lang="en-US" altLang="zh-CN" sz="4000">
                <a:cs typeface="宋体" charset="0"/>
              </a:rPr>
              <a:t>Color Segmentation in </a:t>
            </a:r>
            <a:br>
              <a:rPr lang="en-US" altLang="zh-CN" sz="4000">
                <a:cs typeface="宋体" charset="0"/>
              </a:rPr>
            </a:br>
            <a:r>
              <a:rPr lang="en-US" altLang="zh-CN" sz="4000">
                <a:cs typeface="宋体" charset="0"/>
              </a:rPr>
              <a:t>HSI Vector Space </a:t>
            </a:r>
          </a:p>
        </p:txBody>
      </p:sp>
      <p:sp>
        <p:nvSpPr>
          <p:cNvPr id="1533955" name="Rectangle 3"/>
          <p:cNvSpPr>
            <a:spLocks noGrp="1" noChangeArrowheads="1"/>
          </p:cNvSpPr>
          <p:nvPr>
            <p:ph type="body" idx="1"/>
          </p:nvPr>
        </p:nvSpPr>
        <p:spPr/>
        <p:txBody>
          <a:bodyPr/>
          <a:lstStyle/>
          <a:p>
            <a:r>
              <a:rPr lang="en-US" altLang="zh-CN">
                <a:cs typeface="宋体" charset="0"/>
              </a:rPr>
              <a:t>If HSI model is used, the definition of D should involve H component only.</a:t>
            </a:r>
          </a:p>
          <a:p>
            <a:r>
              <a:rPr lang="en-US" altLang="zh-CN">
                <a:cs typeface="宋体" charset="0"/>
              </a:rPr>
              <a:t>Saturation is often used as a masking image to isolate further regions of interest in the hue image</a:t>
            </a:r>
          </a:p>
          <a:p>
            <a:pPr lvl="1"/>
            <a:r>
              <a:rPr lang="en-US" altLang="zh-CN">
                <a:ea typeface="宋体" charset="0"/>
                <a:cs typeface="宋体" charset="0"/>
              </a:rPr>
              <a:t>Pixels with the same hue but very low saturation appear to be quite different in color (whitish) </a:t>
            </a:r>
          </a:p>
          <a:p>
            <a:endParaRPr lang="en-US" altLang="zh-CN">
              <a:cs typeface="宋体"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8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333375"/>
            <a:ext cx="3689350" cy="554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38053" name="Picture 5"/>
          <p:cNvPicPr>
            <a:picLocks noChangeAspect="1" noChangeArrowheads="1"/>
          </p:cNvPicPr>
          <p:nvPr/>
        </p:nvPicPr>
        <p:blipFill>
          <a:blip r:embed="rId4">
            <a:extLst>
              <a:ext uri="{28A0092B-C50C-407E-A947-70E740481C1C}">
                <a14:useLocalDpi xmlns:a14="http://schemas.microsoft.com/office/drawing/2010/main" val="0"/>
              </a:ext>
            </a:extLst>
          </a:blip>
          <a:srcRect r="31715"/>
          <a:stretch>
            <a:fillRect/>
          </a:stretch>
        </p:blipFill>
        <p:spPr bwMode="auto">
          <a:xfrm>
            <a:off x="1619250" y="333375"/>
            <a:ext cx="2881313"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38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6021388"/>
            <a:ext cx="467995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38055" name="Picture 7"/>
          <p:cNvPicPr>
            <a:picLocks noChangeAspect="1" noChangeArrowheads="1"/>
          </p:cNvPicPr>
          <p:nvPr/>
        </p:nvPicPr>
        <p:blipFill>
          <a:blip r:embed="rId4">
            <a:extLst>
              <a:ext uri="{28A0092B-C50C-407E-A947-70E740481C1C}">
                <a14:useLocalDpi xmlns:a14="http://schemas.microsoft.com/office/drawing/2010/main" val="0"/>
              </a:ext>
            </a:extLst>
          </a:blip>
          <a:srcRect l="78908" b="54608"/>
          <a:stretch>
            <a:fillRect/>
          </a:stretch>
        </p:blipFill>
        <p:spPr bwMode="auto">
          <a:xfrm>
            <a:off x="395288" y="1700213"/>
            <a:ext cx="1096962"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38056" name="Rectangle 8"/>
          <p:cNvSpPr>
            <a:spLocks noChangeArrowheads="1"/>
          </p:cNvSpPr>
          <p:nvPr/>
        </p:nvSpPr>
        <p:spPr bwMode="auto">
          <a:xfrm>
            <a:off x="250825" y="4606925"/>
            <a:ext cx="4176713"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TW" dirty="0">
                <a:solidFill>
                  <a:srgbClr val="FF0000"/>
                </a:solidFill>
                <a:ea typeface="新細明體" charset="0"/>
                <a:cs typeface="新細明體" charset="0"/>
              </a:rPr>
              <a:t>Fig6.44b Yield much more accurate results compared to HIS (correspond much more closely with what we would define as </a:t>
            </a:r>
            <a:r>
              <a:rPr lang="en-US" altLang="zh-TW" dirty="0">
                <a:solidFill>
                  <a:srgbClr val="FF0000"/>
                </a:solidFill>
                <a:latin typeface="Times New Roman"/>
                <a:ea typeface="新細明體" charset="0"/>
                <a:cs typeface="新細明體" charset="0"/>
              </a:rPr>
              <a:t>“</a:t>
            </a:r>
            <a:r>
              <a:rPr lang="en-US" altLang="zh-TW" dirty="0">
                <a:solidFill>
                  <a:srgbClr val="FF0000"/>
                </a:solidFill>
                <a:ea typeface="新細明體" charset="0"/>
                <a:cs typeface="新細明體" charset="0"/>
              </a:rPr>
              <a:t>reddish</a:t>
            </a:r>
            <a:r>
              <a:rPr lang="en-US" altLang="zh-TW" dirty="0">
                <a:solidFill>
                  <a:srgbClr val="FF0000"/>
                </a:solidFill>
                <a:latin typeface="Times New Roman"/>
                <a:ea typeface="新細明體" charset="0"/>
                <a:cs typeface="新細明體" charset="0"/>
              </a:rPr>
              <a:t>”</a:t>
            </a:r>
            <a:endParaRPr lang="zh-CN" altLang="en-US" dirty="0">
              <a:solidFill>
                <a:srgbClr val="FF0000"/>
              </a:solidFill>
              <a:ea typeface="宋体" charset="0"/>
              <a:cs typeface="宋体"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1906" name="Rectangle 2"/>
          <p:cNvSpPr>
            <a:spLocks noGrp="1" noChangeArrowheads="1"/>
          </p:cNvSpPr>
          <p:nvPr>
            <p:ph type="title"/>
          </p:nvPr>
        </p:nvSpPr>
        <p:spPr>
          <a:xfrm>
            <a:off x="1403350" y="333375"/>
            <a:ext cx="6335713" cy="1355725"/>
          </a:xfrm>
        </p:spPr>
        <p:txBody>
          <a:bodyPr/>
          <a:lstStyle/>
          <a:p>
            <a:r>
              <a:rPr lang="en-US" altLang="zh-CN" sz="4000">
                <a:cs typeface="宋体" charset="0"/>
              </a:rPr>
              <a:t>Color Segmentation in </a:t>
            </a:r>
            <a:br>
              <a:rPr lang="en-US" altLang="zh-CN" sz="4000">
                <a:cs typeface="宋体" charset="0"/>
              </a:rPr>
            </a:br>
            <a:r>
              <a:rPr lang="en-US" altLang="zh-CN" sz="4000">
                <a:cs typeface="宋体" charset="0"/>
              </a:rPr>
              <a:t>RGB Vector Space</a:t>
            </a:r>
          </a:p>
        </p:txBody>
      </p:sp>
      <p:sp>
        <p:nvSpPr>
          <p:cNvPr id="1531907" name="Rectangle 3"/>
          <p:cNvSpPr>
            <a:spLocks noGrp="1" noChangeArrowheads="1"/>
          </p:cNvSpPr>
          <p:nvPr>
            <p:ph type="body" sz="half" idx="1"/>
          </p:nvPr>
        </p:nvSpPr>
        <p:spPr>
          <a:xfrm>
            <a:off x="250825" y="1844824"/>
            <a:ext cx="8713788" cy="5013325"/>
          </a:xfrm>
        </p:spPr>
        <p:txBody>
          <a:bodyPr/>
          <a:lstStyle/>
          <a:p>
            <a:r>
              <a:rPr lang="en-US" altLang="zh-CN" sz="2400" dirty="0" smtClean="0">
                <a:cs typeface="宋体" charset="0"/>
              </a:rPr>
              <a:t>The </a:t>
            </a:r>
            <a:r>
              <a:rPr lang="en-US" altLang="zh-CN" sz="2400" dirty="0">
                <a:cs typeface="宋体" charset="0"/>
              </a:rPr>
              <a:t>Euclidean distance can be generalized as  (</a:t>
            </a:r>
            <a:r>
              <a:rPr lang="en-US" altLang="zh-CN" sz="2400" dirty="0" err="1">
                <a:cs typeface="宋体" charset="0"/>
              </a:rPr>
              <a:t>Mahalanobis</a:t>
            </a:r>
            <a:r>
              <a:rPr lang="en-US" altLang="zh-CN" sz="2400" dirty="0">
                <a:cs typeface="宋体" charset="0"/>
              </a:rPr>
              <a:t> distance)</a:t>
            </a:r>
          </a:p>
          <a:p>
            <a:endParaRPr lang="en-US" altLang="zh-CN" sz="2400" dirty="0">
              <a:cs typeface="宋体" charset="0"/>
            </a:endParaRPr>
          </a:p>
          <a:p>
            <a:pPr lvl="1"/>
            <a:r>
              <a:rPr lang="en-US" altLang="zh-CN" sz="2400" dirty="0">
                <a:ea typeface="宋体" charset="0"/>
                <a:cs typeface="宋体" charset="0"/>
              </a:rPr>
              <a:t>C is a symmetric matrix that controls the shape of the enclosed region, </a:t>
            </a:r>
            <a:r>
              <a:rPr lang="en-US" altLang="zh-CN" sz="2400" b="1" i="1" dirty="0">
                <a:ea typeface="宋体" charset="0"/>
                <a:cs typeface="宋体" charset="0"/>
              </a:rPr>
              <a:t>z</a:t>
            </a:r>
            <a:r>
              <a:rPr lang="en-US" altLang="zh-CN" sz="2400" dirty="0">
                <a:ea typeface="宋体" charset="0"/>
                <a:cs typeface="宋体" charset="0"/>
              </a:rPr>
              <a:t> and </a:t>
            </a:r>
            <a:r>
              <a:rPr lang="en-US" altLang="zh-CN" sz="2400" b="1" i="1" dirty="0">
                <a:ea typeface="宋体" charset="0"/>
                <a:cs typeface="宋体" charset="0"/>
              </a:rPr>
              <a:t>m</a:t>
            </a:r>
            <a:r>
              <a:rPr lang="en-US" altLang="zh-CN" sz="2400" dirty="0">
                <a:ea typeface="宋体" charset="0"/>
                <a:cs typeface="宋体" charset="0"/>
              </a:rPr>
              <a:t> are vectors.</a:t>
            </a:r>
          </a:p>
          <a:p>
            <a:pPr lvl="1"/>
            <a:r>
              <a:rPr lang="en-US" altLang="zh-CN" sz="2400" dirty="0">
                <a:ea typeface="宋体" charset="0"/>
                <a:cs typeface="宋体" charset="0"/>
              </a:rPr>
              <a:t>C is often chosen as the covariance matrix of the samples that are representatives of the color to be segmented.  </a:t>
            </a:r>
          </a:p>
          <a:p>
            <a:pPr lvl="1"/>
            <a:r>
              <a:rPr lang="en-US" altLang="zh-CN" sz="2400" dirty="0">
                <a:ea typeface="宋体" charset="0"/>
                <a:cs typeface="宋体" charset="0"/>
              </a:rPr>
              <a:t>The locus of points such that D(</a:t>
            </a:r>
            <a:r>
              <a:rPr lang="en-US" altLang="zh-CN" sz="2400" b="1" dirty="0">
                <a:ea typeface="宋体" charset="0"/>
                <a:cs typeface="宋体" charset="0"/>
              </a:rPr>
              <a:t>z</a:t>
            </a:r>
            <a:r>
              <a:rPr lang="en-US" altLang="zh-CN" sz="2400" dirty="0">
                <a:ea typeface="宋体" charset="0"/>
                <a:cs typeface="宋体" charset="0"/>
              </a:rPr>
              <a:t>, </a:t>
            </a:r>
            <a:r>
              <a:rPr lang="en-US" altLang="zh-CN" sz="2400" b="1" dirty="0">
                <a:ea typeface="宋体" charset="0"/>
                <a:cs typeface="宋体" charset="0"/>
              </a:rPr>
              <a:t>m</a:t>
            </a:r>
            <a:r>
              <a:rPr lang="en-US" altLang="zh-CN" sz="2400" dirty="0">
                <a:ea typeface="宋体" charset="0"/>
                <a:cs typeface="宋体" charset="0"/>
              </a:rPr>
              <a:t>)&lt;T describes a solid 3D elliptical body with the property that its principal axes are oriented in the direction of maximum data spread (variance). </a:t>
            </a:r>
          </a:p>
        </p:txBody>
      </p:sp>
      <p:graphicFrame>
        <p:nvGraphicFramePr>
          <p:cNvPr id="1531908" name="Object 4"/>
          <p:cNvGraphicFramePr>
            <a:graphicFrameLocks noGrp="1" noChangeAspect="1"/>
          </p:cNvGraphicFramePr>
          <p:nvPr>
            <p:ph sz="quarter" idx="3"/>
            <p:extLst>
              <p:ext uri="{D42A27DB-BD31-4B8C-83A1-F6EECF244321}">
                <p14:modId xmlns:p14="http://schemas.microsoft.com/office/powerpoint/2010/main" val="1492696034"/>
              </p:ext>
            </p:extLst>
          </p:nvPr>
        </p:nvGraphicFramePr>
        <p:xfrm>
          <a:off x="2195513" y="2589535"/>
          <a:ext cx="5545137" cy="479425"/>
        </p:xfrm>
        <a:graphic>
          <a:graphicData uri="http://schemas.openxmlformats.org/presentationml/2006/ole">
            <mc:AlternateContent xmlns:mc="http://schemas.openxmlformats.org/markup-compatibility/2006">
              <mc:Choice xmlns:v="urn:schemas-microsoft-com:vml" Requires="v">
                <p:oleObj spid="_x0000_s1531986" name="Equation" r:id="rId4" imgW="2349360" imgH="228600" progId="Equation.3">
                  <p:embed/>
                </p:oleObj>
              </mc:Choice>
              <mc:Fallback>
                <p:oleObj name="Equation" r:id="rId4" imgW="234936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513" y="2589535"/>
                        <a:ext cx="5545137"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r>
              <a:rPr lang="en-US" altLang="zh-CN" dirty="0"/>
              <a:t>Color Fundamentals</a:t>
            </a:r>
          </a:p>
          <a:p>
            <a:r>
              <a:rPr lang="en-US" altLang="zh-CN" dirty="0"/>
              <a:t>Color Models</a:t>
            </a:r>
          </a:p>
          <a:p>
            <a:r>
              <a:rPr lang="en-US" altLang="zh-CN" dirty="0" err="1" smtClean="0"/>
              <a:t>Pseudocolor</a:t>
            </a:r>
            <a:r>
              <a:rPr lang="en-US" altLang="zh-CN" dirty="0" smtClean="0"/>
              <a:t> </a:t>
            </a:r>
            <a:r>
              <a:rPr lang="en-US" altLang="zh-CN" dirty="0"/>
              <a:t>Image Processing</a:t>
            </a:r>
          </a:p>
          <a:p>
            <a:r>
              <a:rPr lang="en-US" altLang="zh-CN" dirty="0"/>
              <a:t>Full-Color Image Processing</a:t>
            </a:r>
          </a:p>
          <a:p>
            <a:r>
              <a:rPr lang="en-US" altLang="zh-CN" dirty="0"/>
              <a:t>Color Transformations</a:t>
            </a:r>
          </a:p>
          <a:p>
            <a:r>
              <a:rPr lang="en-US" altLang="zh-CN" dirty="0"/>
              <a:t>Color Edge </a:t>
            </a:r>
            <a:r>
              <a:rPr lang="en-US" altLang="zh-CN" dirty="0" smtClean="0"/>
              <a:t>Detection</a:t>
            </a:r>
          </a:p>
          <a:p>
            <a:r>
              <a:rPr lang="en-US" altLang="zh-CN" dirty="0">
                <a:cs typeface="宋体" charset="0"/>
              </a:rPr>
              <a:t>Color </a:t>
            </a:r>
            <a:r>
              <a:rPr lang="en-US" altLang="zh-CN" dirty="0" smtClean="0">
                <a:cs typeface="宋体" charset="0"/>
              </a:rPr>
              <a:t>Segmentation</a:t>
            </a:r>
          </a:p>
          <a:p>
            <a:r>
              <a:rPr lang="en-US" altLang="zh-CN" dirty="0">
                <a:solidFill>
                  <a:srgbClr val="FF0000"/>
                </a:solidFill>
                <a:cs typeface="宋体" charset="0"/>
              </a:rPr>
              <a:t>The noise in color images</a:t>
            </a:r>
            <a:endParaRPr lang="en-US" altLang="zh-CN" dirty="0">
              <a:solidFill>
                <a:srgbClr val="FF0000"/>
              </a:solidFill>
            </a:endParaRPr>
          </a:p>
          <a:p>
            <a:endParaRPr lang="zh-CN" altLang="en-US" dirty="0"/>
          </a:p>
        </p:txBody>
      </p:sp>
      <p:sp>
        <p:nvSpPr>
          <p:cNvPr id="4" name="灯片编号占位符 3"/>
          <p:cNvSpPr>
            <a:spLocks noGrp="1"/>
          </p:cNvSpPr>
          <p:nvPr>
            <p:ph type="sldNum" sz="quarter" idx="12"/>
          </p:nvPr>
        </p:nvSpPr>
        <p:spPr/>
        <p:txBody>
          <a:bodyPr/>
          <a:lstStyle/>
          <a:p>
            <a:fld id="{8B1DFBF4-6990-0E42-A366-2E6439DBA379}" type="slidenum">
              <a:rPr lang="zh-CN" altLang="en-US" smtClean="0"/>
              <a:pPr/>
              <a:t>75</a:t>
            </a:fld>
            <a:endParaRPr lang="th-TH"/>
          </a:p>
        </p:txBody>
      </p:sp>
    </p:spTree>
    <p:extLst>
      <p:ext uri="{BB962C8B-B14F-4D97-AF65-F5344CB8AC3E}">
        <p14:creationId xmlns:p14="http://schemas.microsoft.com/office/powerpoint/2010/main" val="3981688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85D0A3B4-0CC1-1349-B235-E6905F8142CC}" type="slidenum">
              <a:rPr lang="zh-CN" altLang="en-US"/>
              <a:pPr/>
              <a:t>76</a:t>
            </a:fld>
            <a:endParaRPr lang="th-TH"/>
          </a:p>
        </p:txBody>
      </p:sp>
      <p:sp>
        <p:nvSpPr>
          <p:cNvPr id="1541122" name="Rectangle 2"/>
          <p:cNvSpPr>
            <a:spLocks noGrp="1" noChangeArrowheads="1"/>
          </p:cNvSpPr>
          <p:nvPr>
            <p:ph type="title"/>
          </p:nvPr>
        </p:nvSpPr>
        <p:spPr>
          <a:xfrm>
            <a:off x="1116013" y="692150"/>
            <a:ext cx="7381875" cy="923925"/>
          </a:xfrm>
        </p:spPr>
        <p:txBody>
          <a:bodyPr/>
          <a:lstStyle/>
          <a:p>
            <a:r>
              <a:rPr lang="en-US" altLang="zh-CN" dirty="0">
                <a:cs typeface="宋体" charset="0"/>
              </a:rPr>
              <a:t>The noise in color images</a:t>
            </a:r>
            <a:endParaRPr lang="zh-CN" altLang="en-US" dirty="0">
              <a:cs typeface="宋体" charset="0"/>
            </a:endParaRPr>
          </a:p>
        </p:txBody>
      </p:sp>
      <p:sp>
        <p:nvSpPr>
          <p:cNvPr id="1541124" name="Rectangle 4"/>
          <p:cNvSpPr>
            <a:spLocks noGrp="1" noChangeArrowheads="1"/>
          </p:cNvSpPr>
          <p:nvPr>
            <p:ph type="body" idx="1"/>
          </p:nvPr>
        </p:nvSpPr>
        <p:spPr>
          <a:xfrm>
            <a:off x="539750" y="2060575"/>
            <a:ext cx="8208963" cy="4581525"/>
          </a:xfrm>
          <a:noFill/>
          <a:ln/>
        </p:spPr>
        <p:txBody>
          <a:bodyPr/>
          <a:lstStyle/>
          <a:p>
            <a:r>
              <a:rPr lang="en-US" altLang="zh-TW">
                <a:ea typeface="新細明體" charset="0"/>
                <a:cs typeface="新細明體" charset="0"/>
              </a:rPr>
              <a:t>Different noise levels are more likely to be caused by differences in the relative strength of illumination available to each if the color channels</a:t>
            </a:r>
            <a:r>
              <a:rPr lang="en-US" altLang="zh-CN">
                <a:ea typeface="新細明體" charset="0"/>
                <a:cs typeface="新細明體" charset="0"/>
              </a:rPr>
              <a:t> </a:t>
            </a:r>
            <a:r>
              <a:rPr lang="en-US" altLang="zh-TW">
                <a:ea typeface="新細明體" charset="0"/>
                <a:cs typeface="新細明體" charset="0"/>
              </a:rPr>
              <a:t>CCD sensors are noisier at low level of illumination</a:t>
            </a:r>
          </a:p>
          <a:p>
            <a:r>
              <a:rPr lang="en-US" altLang="zh-TW">
                <a:ea typeface="新細明體" charset="0"/>
                <a:cs typeface="新細明體" charset="0"/>
              </a:rPr>
              <a:t>Intensity component is slightly smoother than any of the three noisy  images (because intensity image is the average of the RGB images)</a:t>
            </a:r>
            <a:endParaRPr lang="zh-TW" altLang="en-US">
              <a:ea typeface="新細明體" charset="0"/>
              <a:cs typeface="新細明體"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3"/>
          <p:cNvSpPr>
            <a:spLocks noGrp="1"/>
          </p:cNvSpPr>
          <p:nvPr>
            <p:ph type="sldNum" sz="quarter" idx="12"/>
          </p:nvPr>
        </p:nvSpPr>
        <p:spPr/>
        <p:txBody>
          <a:bodyPr/>
          <a:lstStyle/>
          <a:p>
            <a:fld id="{E1122C4A-3BB9-064E-AE81-D7F71F607962}" type="slidenum">
              <a:rPr lang="zh-CN" altLang="en-US"/>
              <a:pPr/>
              <a:t>77</a:t>
            </a:fld>
            <a:endParaRPr lang="th-TH"/>
          </a:p>
        </p:txBody>
      </p:sp>
      <p:pic>
        <p:nvPicPr>
          <p:cNvPr id="15892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90513"/>
            <a:ext cx="8064500" cy="645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3"/>
          <p:cNvSpPr>
            <a:spLocks noGrp="1"/>
          </p:cNvSpPr>
          <p:nvPr>
            <p:ph type="sldNum" sz="quarter" idx="12"/>
          </p:nvPr>
        </p:nvSpPr>
        <p:spPr/>
        <p:txBody>
          <a:bodyPr/>
          <a:lstStyle/>
          <a:p>
            <a:fld id="{75AC5BF5-B0A0-BF4B-B9CD-C3A66480741D}" type="slidenum">
              <a:rPr lang="zh-CN" altLang="en-US"/>
              <a:pPr/>
              <a:t>78</a:t>
            </a:fld>
            <a:endParaRPr lang="th-TH"/>
          </a:p>
        </p:txBody>
      </p:sp>
      <p:graphicFrame>
        <p:nvGraphicFramePr>
          <p:cNvPr id="1588226" name="Object 2"/>
          <p:cNvGraphicFramePr>
            <a:graphicFrameLocks noChangeAspect="1"/>
          </p:cNvGraphicFramePr>
          <p:nvPr/>
        </p:nvGraphicFramePr>
        <p:xfrm>
          <a:off x="0" y="0"/>
          <a:ext cx="3427413" cy="3438525"/>
        </p:xfrm>
        <a:graphic>
          <a:graphicData uri="http://schemas.openxmlformats.org/presentationml/2006/ole">
            <mc:AlternateContent xmlns:mc="http://schemas.openxmlformats.org/markup-compatibility/2006">
              <mc:Choice xmlns:v="urn:schemas-microsoft-com:vml" Requires="v">
                <p:oleObj spid="_x0000_s1588308" name="Image" r:id="rId3" imgW="4190476" imgH="4203175" progId="Photoshop.Image.8">
                  <p:embed/>
                </p:oleObj>
              </mc:Choice>
              <mc:Fallback>
                <p:oleObj name="Image" r:id="rId3" imgW="4190476" imgH="4203175" progId="Photoshop.Imag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27413"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5882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38" y="3021013"/>
            <a:ext cx="8329612" cy="351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88229" name="Text Box 5"/>
          <p:cNvSpPr txBox="1">
            <a:spLocks noChangeArrowheads="1"/>
          </p:cNvSpPr>
          <p:nvPr/>
        </p:nvSpPr>
        <p:spPr bwMode="auto">
          <a:xfrm>
            <a:off x="1812925" y="2614613"/>
            <a:ext cx="163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altLang="zh-TW">
                <a:solidFill>
                  <a:schemeClr val="bg1"/>
                </a:solidFill>
                <a:latin typeface="Times New Roman" charset="0"/>
                <a:ea typeface="新細明體" charset="0"/>
                <a:cs typeface="新細明體" charset="0"/>
              </a:rPr>
              <a:t>Fig. 6.48(d)</a:t>
            </a:r>
          </a:p>
        </p:txBody>
      </p:sp>
      <p:sp>
        <p:nvSpPr>
          <p:cNvPr id="1588230" name="Text Box 6"/>
          <p:cNvSpPr txBox="1">
            <a:spLocks noChangeArrowheads="1"/>
          </p:cNvSpPr>
          <p:nvPr/>
        </p:nvSpPr>
        <p:spPr bwMode="auto">
          <a:xfrm>
            <a:off x="3725863" y="13874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endParaRPr lang="zh-CN" altLang="en-US">
              <a:latin typeface="Times New Roman" charset="0"/>
              <a:ea typeface="宋体" charset="0"/>
              <a:cs typeface="宋体" charset="0"/>
            </a:endParaRPr>
          </a:p>
        </p:txBody>
      </p:sp>
      <p:sp>
        <p:nvSpPr>
          <p:cNvPr id="1588231" name="Rectangle 7"/>
          <p:cNvSpPr>
            <a:spLocks noChangeArrowheads="1"/>
          </p:cNvSpPr>
          <p:nvPr/>
        </p:nvSpPr>
        <p:spPr bwMode="auto">
          <a:xfrm>
            <a:off x="4067175" y="1052513"/>
            <a:ext cx="3887788"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p>
            <a:r>
              <a:rPr lang="en-US" altLang="zh-CN" sz="4400">
                <a:solidFill>
                  <a:schemeClr val="tx2"/>
                </a:solidFill>
                <a:latin typeface="Comic Sans MS" charset="0"/>
                <a:ea typeface="宋体" charset="0"/>
                <a:cs typeface="宋体" charset="0"/>
              </a:rPr>
              <a:t>The noise in color images</a:t>
            </a:r>
            <a:endParaRPr lang="zh-CN" altLang="en-US" sz="4400">
              <a:solidFill>
                <a:schemeClr val="tx2"/>
              </a:solidFill>
              <a:latin typeface="Comic Sans MS" charset="0"/>
              <a:ea typeface="宋体" charset="0"/>
              <a:cs typeface="宋体"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5154" name="Rectangle 2"/>
          <p:cNvSpPr>
            <a:spLocks noGrp="1" noChangeArrowheads="1"/>
          </p:cNvSpPr>
          <p:nvPr>
            <p:ph type="title"/>
          </p:nvPr>
        </p:nvSpPr>
        <p:spPr>
          <a:xfrm>
            <a:off x="755650" y="187325"/>
            <a:ext cx="6480175" cy="504825"/>
          </a:xfrm>
        </p:spPr>
        <p:txBody>
          <a:bodyPr/>
          <a:lstStyle/>
          <a:p>
            <a:r>
              <a:rPr lang="en-US" altLang="zh-CN" sz="4000">
                <a:solidFill>
                  <a:schemeClr val="tx1"/>
                </a:solidFill>
                <a:cs typeface="宋体" charset="0"/>
              </a:rPr>
              <a:t> </a:t>
            </a:r>
            <a:r>
              <a:rPr lang="en-US" altLang="zh-CN" sz="4000">
                <a:solidFill>
                  <a:schemeClr val="folHlink"/>
                </a:solidFill>
                <a:cs typeface="宋体" charset="0"/>
              </a:rPr>
              <a:t>Noise in Color images</a:t>
            </a:r>
            <a:endParaRPr lang="zh-CN" altLang="en-US" sz="4000">
              <a:solidFill>
                <a:schemeClr val="folHlink"/>
              </a:solidFill>
              <a:cs typeface="宋体" charset="0"/>
            </a:endParaRPr>
          </a:p>
        </p:txBody>
      </p:sp>
      <p:pic>
        <p:nvPicPr>
          <p:cNvPr id="15851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709613"/>
            <a:ext cx="7561263" cy="610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85160" name="Rectangle 8"/>
          <p:cNvSpPr>
            <a:spLocks noGrp="1" noChangeArrowheads="1"/>
          </p:cNvSpPr>
          <p:nvPr>
            <p:ph type="body" idx="1"/>
          </p:nvPr>
        </p:nvSpPr>
        <p:spPr>
          <a:xfrm>
            <a:off x="6011863" y="3500438"/>
            <a:ext cx="2952750" cy="3240087"/>
          </a:xfrm>
          <a:noFill/>
          <a:ln/>
        </p:spPr>
        <p:txBody>
          <a:bodyPr/>
          <a:lstStyle/>
          <a:p>
            <a:pPr>
              <a:lnSpc>
                <a:spcPct val="80000"/>
              </a:lnSpc>
              <a:buFont typeface="Wingdings" charset="0"/>
              <a:buNone/>
            </a:pPr>
            <a:r>
              <a:rPr lang="en-US" altLang="zh-CN" sz="2800">
                <a:cs typeface="宋体" charset="0"/>
              </a:rPr>
              <a:t>   The noise of one RGB channel can be spread to all HSI channel when converting the RBG model to HSI model.</a:t>
            </a:r>
            <a:endParaRPr lang="zh-CN" altLang="en-US" sz="2800">
              <a:cs typeface="宋体"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F3B56EFC-6F96-B640-A8C4-CFC5BA702590}" type="slidenum">
              <a:rPr lang="zh-CN" altLang="en-US"/>
              <a:pPr/>
              <a:t>8</a:t>
            </a:fld>
            <a:endParaRPr lang="th-TH"/>
          </a:p>
        </p:txBody>
      </p:sp>
      <p:sp>
        <p:nvSpPr>
          <p:cNvPr id="1551362" name="Text Box 2"/>
          <p:cNvSpPr txBox="1">
            <a:spLocks noChangeArrowheads="1"/>
          </p:cNvSpPr>
          <p:nvPr/>
        </p:nvSpPr>
        <p:spPr bwMode="auto">
          <a:xfrm>
            <a:off x="395288" y="2051050"/>
            <a:ext cx="8374062"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latin typeface="Times New Roman" charset="0"/>
                <a:ea typeface="华文新魏" charset="0"/>
                <a:cs typeface="Times New Roman" charset="0"/>
              </a:rPr>
              <a:t>Three characteristics generally used to distinguish one color from another are </a:t>
            </a:r>
            <a:r>
              <a:rPr lang="en-US" altLang="zh-CN">
                <a:solidFill>
                  <a:schemeClr val="tx2"/>
                </a:solidFill>
                <a:latin typeface="Times New Roman" charset="0"/>
                <a:ea typeface="华文新魏" charset="0"/>
                <a:cs typeface="Times New Roman" charset="0"/>
              </a:rPr>
              <a:t>brightness, hue, </a:t>
            </a:r>
            <a:r>
              <a:rPr lang="en-US" altLang="zh-CN">
                <a:latin typeface="Times New Roman" charset="0"/>
                <a:ea typeface="华文新魏" charset="0"/>
                <a:cs typeface="Times New Roman" charset="0"/>
              </a:rPr>
              <a:t>and </a:t>
            </a:r>
            <a:r>
              <a:rPr lang="en-US" altLang="zh-CN">
                <a:solidFill>
                  <a:schemeClr val="tx2"/>
                </a:solidFill>
                <a:latin typeface="Times New Roman" charset="0"/>
                <a:ea typeface="华文新魏" charset="0"/>
                <a:cs typeface="Times New Roman" charset="0"/>
              </a:rPr>
              <a:t>saturation</a:t>
            </a:r>
            <a:r>
              <a:rPr lang="en-US" altLang="zh-CN">
                <a:latin typeface="Times New Roman" charset="0"/>
                <a:ea typeface="华文新魏" charset="0"/>
                <a:cs typeface="Times New Roman" charset="0"/>
              </a:rPr>
              <a:t>.</a:t>
            </a:r>
          </a:p>
          <a:p>
            <a:r>
              <a:rPr lang="en-US" altLang="zh-CN">
                <a:solidFill>
                  <a:schemeClr val="tx2"/>
                </a:solidFill>
                <a:latin typeface="Times New Roman" charset="0"/>
                <a:ea typeface="华文新魏" charset="0"/>
                <a:cs typeface="Times New Roman" charset="0"/>
              </a:rPr>
              <a:t>Brightness </a:t>
            </a:r>
            <a:r>
              <a:rPr lang="en-US" altLang="zh-CN">
                <a:latin typeface="Times New Roman" charset="0"/>
                <a:ea typeface="华文新魏" charset="0"/>
                <a:cs typeface="Times New Roman" charset="0"/>
              </a:rPr>
              <a:t>embodies the achromatic notion of intensity.</a:t>
            </a:r>
          </a:p>
          <a:p>
            <a:r>
              <a:rPr lang="en-US" altLang="zh-CN">
                <a:solidFill>
                  <a:schemeClr val="tx2"/>
                </a:solidFill>
                <a:latin typeface="Times New Roman" charset="0"/>
                <a:ea typeface="华文新魏" charset="0"/>
                <a:cs typeface="Times New Roman" charset="0"/>
              </a:rPr>
              <a:t>Hue </a:t>
            </a:r>
            <a:r>
              <a:rPr lang="en-US" altLang="zh-CN">
                <a:latin typeface="Times New Roman" charset="0"/>
                <a:ea typeface="华文新魏" charset="0"/>
                <a:cs typeface="Times New Roman" charset="0"/>
              </a:rPr>
              <a:t>is an attribute associated with the dominant wavelength in a mixture of light waves and represents dominant color as perceived by an observer.</a:t>
            </a:r>
          </a:p>
          <a:p>
            <a:r>
              <a:rPr lang="en-US" altLang="zh-CN">
                <a:solidFill>
                  <a:schemeClr val="tx2"/>
                </a:solidFill>
                <a:latin typeface="Times New Roman" charset="0"/>
                <a:ea typeface="华文新魏" charset="0"/>
                <a:cs typeface="Times New Roman" charset="0"/>
              </a:rPr>
              <a:t>Saturation </a:t>
            </a:r>
            <a:r>
              <a:rPr lang="en-US" altLang="zh-CN">
                <a:latin typeface="Times New Roman" charset="0"/>
                <a:ea typeface="华文新魏" charset="0"/>
                <a:cs typeface="Times New Roman" charset="0"/>
              </a:rPr>
              <a:t>refers to the relative purity or the mount of white light (inversely proportional) mixed with a hue.</a:t>
            </a:r>
          </a:p>
          <a:p>
            <a:r>
              <a:rPr lang="en-US" altLang="zh-CN">
                <a:latin typeface="Times New Roman" charset="0"/>
                <a:ea typeface="华文新魏" charset="0"/>
                <a:cs typeface="Times New Roman" charset="0"/>
              </a:rPr>
              <a:t>Hue and saturation taken together are called chromaticity.</a:t>
            </a:r>
          </a:p>
          <a:p>
            <a:r>
              <a:rPr lang="en-US" altLang="zh-CN">
                <a:solidFill>
                  <a:schemeClr val="tx2"/>
                </a:solidFill>
                <a:latin typeface="Times New Roman" charset="0"/>
                <a:ea typeface="华文新魏" charset="0"/>
                <a:cs typeface="Times New Roman" charset="0"/>
              </a:rPr>
              <a:t>Tristimulus value </a:t>
            </a:r>
            <a:r>
              <a:rPr lang="en-US" altLang="zh-CN">
                <a:latin typeface="Times New Roman" charset="0"/>
                <a:ea typeface="华文新魏" charset="0"/>
                <a:cs typeface="Times New Roman" charset="0"/>
              </a:rPr>
              <a:t>the amounts of red, green and blue needed to form any particular color, denoted by X, Y and Z, respectively.</a:t>
            </a:r>
          </a:p>
        </p:txBody>
      </p:sp>
      <p:sp>
        <p:nvSpPr>
          <p:cNvPr id="1551364" name="Rectangle 4"/>
          <p:cNvSpPr>
            <a:spLocks noGrp="1" noChangeArrowheads="1"/>
          </p:cNvSpPr>
          <p:nvPr>
            <p:ph type="title" idx="4294967295"/>
          </p:nvPr>
        </p:nvSpPr>
        <p:spPr>
          <a:xfrm>
            <a:off x="1150938" y="1052513"/>
            <a:ext cx="7308850" cy="708025"/>
          </a:xfrm>
        </p:spPr>
        <p:txBody>
          <a:bodyPr/>
          <a:lstStyle/>
          <a:p>
            <a:r>
              <a:rPr lang="en-US" altLang="zh-CN" sz="4000">
                <a:cs typeface="宋体" charset="0"/>
              </a:rPr>
              <a:t>brightness, hue, saturation</a:t>
            </a:r>
            <a:endParaRPr lang="zh-CN" altLang="en-US" sz="4000">
              <a:cs typeface="宋体" charset="0"/>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5"/>
          <p:cNvSpPr>
            <a:spLocks noGrp="1"/>
          </p:cNvSpPr>
          <p:nvPr>
            <p:ph type="sldNum" sz="quarter" idx="12"/>
          </p:nvPr>
        </p:nvSpPr>
        <p:spPr/>
        <p:txBody>
          <a:bodyPr/>
          <a:lstStyle/>
          <a:p>
            <a:fld id="{01CAC095-13C1-5D42-B693-1F4330815577}" type="slidenum">
              <a:rPr lang="zh-CN" altLang="en-US"/>
              <a:pPr/>
              <a:t>80</a:t>
            </a:fld>
            <a:endParaRPr lang="th-TH"/>
          </a:p>
        </p:txBody>
      </p:sp>
      <p:sp>
        <p:nvSpPr>
          <p:cNvPr id="1572866" name="Rectangle 2"/>
          <p:cNvSpPr>
            <a:spLocks noGrp="1" noChangeArrowheads="1"/>
          </p:cNvSpPr>
          <p:nvPr>
            <p:ph type="title"/>
          </p:nvPr>
        </p:nvSpPr>
        <p:spPr>
          <a:xfrm>
            <a:off x="1150938" y="617538"/>
            <a:ext cx="6734175" cy="1143000"/>
          </a:xfrm>
        </p:spPr>
        <p:txBody>
          <a:bodyPr/>
          <a:lstStyle/>
          <a:p>
            <a:r>
              <a:rPr lang="en-US" altLang="zh-CN">
                <a:cs typeface="宋体" charset="0"/>
              </a:rPr>
              <a:t>  Summary</a:t>
            </a:r>
            <a:endParaRPr lang="zh-CN" altLang="en-US">
              <a:cs typeface="宋体" charset="0"/>
            </a:endParaRPr>
          </a:p>
        </p:txBody>
      </p:sp>
      <p:sp>
        <p:nvSpPr>
          <p:cNvPr id="1572867" name="Rectangle 3"/>
          <p:cNvSpPr>
            <a:spLocks noGrp="1" noChangeArrowheads="1"/>
          </p:cNvSpPr>
          <p:nvPr>
            <p:ph type="body" idx="1"/>
          </p:nvPr>
        </p:nvSpPr>
        <p:spPr>
          <a:xfrm>
            <a:off x="533400" y="2122488"/>
            <a:ext cx="8421688" cy="4114800"/>
          </a:xfrm>
        </p:spPr>
        <p:txBody>
          <a:bodyPr/>
          <a:lstStyle/>
          <a:p>
            <a:r>
              <a:rPr lang="en-US" altLang="zh-CN" dirty="0" smtClean="0">
                <a:cs typeface="宋体" charset="0"/>
              </a:rPr>
              <a:t>Color </a:t>
            </a:r>
            <a:r>
              <a:rPr lang="en-US" altLang="zh-CN" dirty="0">
                <a:cs typeface="宋体" charset="0"/>
              </a:rPr>
              <a:t>fundamentals</a:t>
            </a:r>
          </a:p>
          <a:p>
            <a:r>
              <a:rPr lang="en-US" altLang="zh-CN" dirty="0">
                <a:cs typeface="宋体" charset="0"/>
              </a:rPr>
              <a:t>Color models</a:t>
            </a:r>
          </a:p>
          <a:p>
            <a:r>
              <a:rPr lang="en-US" altLang="zh-CN" dirty="0">
                <a:cs typeface="宋体" charset="0"/>
              </a:rPr>
              <a:t>Pseudo-color and full-color processing</a:t>
            </a:r>
          </a:p>
          <a:p>
            <a:r>
              <a:rPr lang="en-US" altLang="zh-CN" dirty="0">
                <a:cs typeface="宋体" charset="0"/>
              </a:rPr>
              <a:t>Color vector space</a:t>
            </a:r>
          </a:p>
          <a:p>
            <a:r>
              <a:rPr lang="en-US" altLang="zh-CN" dirty="0">
                <a:cs typeface="宋体" charset="0"/>
              </a:rPr>
              <a:t>Color edge detection</a:t>
            </a:r>
          </a:p>
          <a:p>
            <a:endParaRPr lang="zh-CN" altLang="en-US" dirty="0">
              <a:cs typeface="宋体"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2386" name="Text Box 2"/>
          <p:cNvSpPr txBox="1">
            <a:spLocks noChangeArrowheads="1"/>
          </p:cNvSpPr>
          <p:nvPr/>
        </p:nvSpPr>
        <p:spPr bwMode="auto">
          <a:xfrm>
            <a:off x="684213" y="606425"/>
            <a:ext cx="4911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2800">
                <a:solidFill>
                  <a:schemeClr val="tx2"/>
                </a:solidFill>
                <a:latin typeface="Times New Roman" charset="0"/>
                <a:ea typeface="华文新魏" charset="0"/>
                <a:cs typeface="Times New Roman" charset="0"/>
              </a:rPr>
              <a:t>Approaches for specifying colors</a:t>
            </a:r>
          </a:p>
        </p:txBody>
      </p:sp>
      <p:graphicFrame>
        <p:nvGraphicFramePr>
          <p:cNvPr id="1552387" name="Object 3"/>
          <p:cNvGraphicFramePr>
            <a:graphicFrameLocks noChangeAspect="1"/>
          </p:cNvGraphicFramePr>
          <p:nvPr/>
        </p:nvGraphicFramePr>
        <p:xfrm>
          <a:off x="539750" y="2133600"/>
          <a:ext cx="1781175" cy="3240088"/>
        </p:xfrm>
        <a:graphic>
          <a:graphicData uri="http://schemas.openxmlformats.org/presentationml/2006/ole">
            <mc:AlternateContent xmlns:mc="http://schemas.openxmlformats.org/markup-compatibility/2006">
              <mc:Choice xmlns:v="urn:schemas-microsoft-com:vml" Requires="v">
                <p:oleObj spid="_x0000_s1552475" name="Equation" r:id="rId4" imgW="914400" imgH="1663560" progId="Equation.DSMT4">
                  <p:embed/>
                </p:oleObj>
              </mc:Choice>
              <mc:Fallback>
                <p:oleObj name="Equation" r:id="rId4" imgW="914400" imgH="166356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2133600"/>
                        <a:ext cx="1781175" cy="3240088"/>
                      </a:xfrm>
                      <a:prstGeom prst="rect">
                        <a:avLst/>
                      </a:prstGeom>
                      <a:solidFill>
                        <a:schemeClr val="bg1"/>
                      </a:solidFill>
                      <a:ln w="2857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52388" name="Rectangle 4"/>
          <p:cNvSpPr>
            <a:spLocks noChangeArrowheads="1"/>
          </p:cNvSpPr>
          <p:nvPr/>
        </p:nvSpPr>
        <p:spPr bwMode="auto">
          <a:xfrm>
            <a:off x="395288" y="1341438"/>
            <a:ext cx="21605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dirty="0">
                <a:solidFill>
                  <a:schemeClr val="tx2"/>
                </a:solidFill>
                <a:latin typeface="Times New Roman" charset="0"/>
                <a:ea typeface="华文新魏" charset="0"/>
                <a:cs typeface="Times New Roman" charset="0"/>
              </a:rPr>
              <a:t>1. Trichromatic coefficients</a:t>
            </a:r>
            <a:endParaRPr lang="en-US" altLang="zh-CN" dirty="0">
              <a:latin typeface="Times New Roman" charset="0"/>
              <a:ea typeface="华文新魏" charset="0"/>
              <a:cs typeface="Times New Roman" charset="0"/>
            </a:endParaRPr>
          </a:p>
        </p:txBody>
      </p:sp>
      <p:pic>
        <p:nvPicPr>
          <p:cNvPr id="15523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1700213"/>
            <a:ext cx="5184775" cy="489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552390" name="Oval 6"/>
          <p:cNvSpPr>
            <a:spLocks noChangeArrowheads="1"/>
          </p:cNvSpPr>
          <p:nvPr/>
        </p:nvSpPr>
        <p:spPr bwMode="auto">
          <a:xfrm>
            <a:off x="5724525" y="3284538"/>
            <a:ext cx="395288" cy="431800"/>
          </a:xfrm>
          <a:prstGeom prst="ellipse">
            <a:avLst/>
          </a:pr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52391" name="Oval 7"/>
          <p:cNvSpPr>
            <a:spLocks noChangeArrowheads="1"/>
          </p:cNvSpPr>
          <p:nvPr/>
        </p:nvSpPr>
        <p:spPr bwMode="auto">
          <a:xfrm>
            <a:off x="5832475" y="5229225"/>
            <a:ext cx="395288" cy="431800"/>
          </a:xfrm>
          <a:prstGeom prst="ellipse">
            <a:avLst/>
          </a:pr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52392" name="Oval 8"/>
          <p:cNvSpPr>
            <a:spLocks noChangeArrowheads="1"/>
          </p:cNvSpPr>
          <p:nvPr/>
        </p:nvSpPr>
        <p:spPr bwMode="auto">
          <a:xfrm>
            <a:off x="7740650" y="4725988"/>
            <a:ext cx="395288" cy="431800"/>
          </a:xfrm>
          <a:prstGeom prst="ellipse">
            <a:avLst/>
          </a:pr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552393" name="Text Box 9"/>
          <p:cNvSpPr txBox="1">
            <a:spLocks noChangeArrowheads="1"/>
          </p:cNvSpPr>
          <p:nvPr/>
        </p:nvSpPr>
        <p:spPr bwMode="auto">
          <a:xfrm>
            <a:off x="179388" y="5445125"/>
            <a:ext cx="45370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dirty="0">
                <a:solidFill>
                  <a:schemeClr val="tx2"/>
                </a:solidFill>
                <a:latin typeface="Times New Roman" charset="0"/>
                <a:ea typeface="华文新魏" charset="0"/>
                <a:cs typeface="Times New Roman" charset="0"/>
              </a:rPr>
              <a:t>2. CIE chromaticity diagram (shows color composition as a function of x (red) and y (green) </a:t>
            </a:r>
            <a:r>
              <a:rPr lang="en-US" altLang="zh-CN" dirty="0">
                <a:latin typeface="Times New Roman" charset="0"/>
                <a:ea typeface="华文新魏" charset="0"/>
                <a:cs typeface="Times New Roman" charset="0"/>
              </a:rPr>
              <a:t>:</a:t>
            </a:r>
          </a:p>
        </p:txBody>
      </p:sp>
      <p:sp>
        <p:nvSpPr>
          <p:cNvPr id="1552394" name="Line 10"/>
          <p:cNvSpPr>
            <a:spLocks noChangeShapeType="1"/>
          </p:cNvSpPr>
          <p:nvPr/>
        </p:nvSpPr>
        <p:spPr bwMode="auto">
          <a:xfrm flipV="1">
            <a:off x="7885113" y="1484313"/>
            <a:ext cx="0" cy="3457575"/>
          </a:xfrm>
          <a:prstGeom prst="line">
            <a:avLst/>
          </a:prstGeom>
          <a:noFill/>
          <a:ln w="9525">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552395" name="Text Box 11"/>
          <p:cNvSpPr txBox="1">
            <a:spLocks noChangeArrowheads="1"/>
          </p:cNvSpPr>
          <p:nvPr/>
        </p:nvSpPr>
        <p:spPr bwMode="auto">
          <a:xfrm>
            <a:off x="5867400" y="296863"/>
            <a:ext cx="309721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zh-CN">
                <a:solidFill>
                  <a:schemeClr val="folHlink"/>
                </a:solidFill>
                <a:latin typeface="Times New Roman" charset="0"/>
                <a:ea typeface="华文新魏" charset="0"/>
                <a:cs typeface="Times New Roman" charset="0"/>
              </a:rPr>
              <a:t>x (red) :     62%</a:t>
            </a:r>
          </a:p>
          <a:p>
            <a:r>
              <a:rPr lang="en-US" altLang="zh-CN">
                <a:solidFill>
                  <a:schemeClr val="folHlink"/>
                </a:solidFill>
                <a:latin typeface="Times New Roman" charset="0"/>
                <a:ea typeface="华文新魏" charset="0"/>
                <a:cs typeface="Times New Roman" charset="0"/>
              </a:rPr>
              <a:t>y (green) :  25%</a:t>
            </a:r>
          </a:p>
          <a:p>
            <a:r>
              <a:rPr lang="en-US" altLang="zh-CN">
                <a:solidFill>
                  <a:schemeClr val="folHlink"/>
                </a:solidFill>
                <a:latin typeface="Times New Roman" charset="0"/>
                <a:ea typeface="华文新魏" charset="0"/>
                <a:cs typeface="Times New Roman" charset="0"/>
              </a:rPr>
              <a:t>z (blue): z=1-x-y=13%</a:t>
            </a:r>
          </a:p>
        </p:txBody>
      </p:sp>
      <p:sp>
        <p:nvSpPr>
          <p:cNvPr id="1552396" name="Line 12"/>
          <p:cNvSpPr>
            <a:spLocks noChangeShapeType="1"/>
          </p:cNvSpPr>
          <p:nvPr/>
        </p:nvSpPr>
        <p:spPr bwMode="auto">
          <a:xfrm>
            <a:off x="5940425" y="3573463"/>
            <a:ext cx="0" cy="19431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552397" name="Line 13"/>
          <p:cNvSpPr>
            <a:spLocks noChangeShapeType="1"/>
          </p:cNvSpPr>
          <p:nvPr/>
        </p:nvSpPr>
        <p:spPr bwMode="auto">
          <a:xfrm flipV="1">
            <a:off x="5940425" y="4941888"/>
            <a:ext cx="2016125" cy="57467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
        <p:nvSpPr>
          <p:cNvPr id="1552398" name="Line 14"/>
          <p:cNvSpPr>
            <a:spLocks noChangeShapeType="1"/>
          </p:cNvSpPr>
          <p:nvPr/>
        </p:nvSpPr>
        <p:spPr bwMode="auto">
          <a:xfrm>
            <a:off x="5940425" y="3573463"/>
            <a:ext cx="2016125" cy="1368425"/>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Comic Sans MS"/>
        <a:ea typeface="宋体"/>
        <a:cs typeface="Tahoma"/>
      </a:majorFont>
      <a:minorFont>
        <a:latin typeface="Comic Sans MS"/>
        <a:ea typeface="宋体"/>
        <a:cs typeface="Tahoma"/>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Angsana New" charset="0"/>
            <a:cs typeface="Angsana New"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ahoma" charset="0"/>
            <a:ea typeface="Angsana New" charset="0"/>
            <a:cs typeface="Angsana New"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11964</TotalTime>
  <Words>4880</Words>
  <Application>Microsoft Office PowerPoint</Application>
  <PresentationFormat>全屏显示(4:3)</PresentationFormat>
  <Paragraphs>631</Paragraphs>
  <Slides>80</Slides>
  <Notes>39</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80</vt:i4>
      </vt:variant>
    </vt:vector>
  </HeadingPairs>
  <TitlesOfParts>
    <vt:vector size="85" baseType="lpstr">
      <vt:lpstr>Blends</vt:lpstr>
      <vt:lpstr>Equation</vt:lpstr>
      <vt:lpstr>公式</vt:lpstr>
      <vt:lpstr>Image</vt:lpstr>
      <vt:lpstr>CorelPhotoPaint.Image.11</vt:lpstr>
      <vt:lpstr>Color Image Processing </vt:lpstr>
      <vt:lpstr>Outline</vt:lpstr>
      <vt:lpstr>Color Fundamentals</vt:lpstr>
      <vt:lpstr>PowerPoint 演示文稿</vt:lpstr>
      <vt:lpstr>Color Fundamentals</vt:lpstr>
      <vt:lpstr>PowerPoint 演示文稿</vt:lpstr>
      <vt:lpstr>PowerPoint 演示文稿</vt:lpstr>
      <vt:lpstr>brightness, hue, saturation</vt:lpstr>
      <vt:lpstr>PowerPoint 演示文稿</vt:lpstr>
      <vt:lpstr>PowerPoint 演示文稿</vt:lpstr>
      <vt:lpstr>Color image processing includes two major areas</vt:lpstr>
      <vt:lpstr>Outline</vt:lpstr>
      <vt:lpstr>Color Models</vt:lpstr>
      <vt:lpstr>PowerPoint 演示文稿</vt:lpstr>
      <vt:lpstr>RGB color model</vt:lpstr>
      <vt:lpstr>PowerPoint 演示文稿</vt:lpstr>
      <vt:lpstr>PowerPoint 演示文稿</vt:lpstr>
      <vt:lpstr>PowerPoint 演示文稿</vt:lpstr>
      <vt:lpstr>CMY and CMYK Models</vt:lpstr>
      <vt:lpstr>HSI (hue, saturation, and intensity) Model</vt:lpstr>
      <vt:lpstr>Relationships Between RGB and HSI Models </vt:lpstr>
      <vt:lpstr>Relationships Between RGB and HSI Models</vt:lpstr>
      <vt:lpstr>PowerPoint 演示文稿</vt:lpstr>
      <vt:lpstr>PowerPoint 演示文稿</vt:lpstr>
      <vt:lpstr>PowerPoint 演示文稿</vt:lpstr>
      <vt:lpstr>Conversions From RGB To HSI</vt:lpstr>
      <vt:lpstr>Conversions From HSI To RGB</vt:lpstr>
      <vt:lpstr>Outline</vt:lpstr>
      <vt:lpstr>Pseudocolor Image Processing</vt:lpstr>
      <vt:lpstr>PowerPoint 演示文稿</vt:lpstr>
      <vt:lpstr>Intensity Slicing</vt:lpstr>
      <vt:lpstr>Pseudocolor Image Processing- Intensity Slicing and color coding </vt:lpstr>
      <vt:lpstr>PowerPoint 演示文稿</vt:lpstr>
      <vt:lpstr>Pseudocolor Image Processing  Intensity Slicing </vt:lpstr>
      <vt:lpstr>Pseudocolor Image Processing for rainfall detection</vt:lpstr>
      <vt:lpstr>Gray Level to Color Transformations</vt:lpstr>
      <vt:lpstr>PowerPoint 演示文稿</vt:lpstr>
      <vt:lpstr>Gray level to color transformation used in multi-spectral image processing</vt:lpstr>
      <vt:lpstr>PowerPoint 演示文稿</vt:lpstr>
      <vt:lpstr>Outline</vt:lpstr>
      <vt:lpstr>Full-Color Image Processing</vt:lpstr>
      <vt:lpstr>Full-Color Image Processing</vt:lpstr>
      <vt:lpstr>Full-Color Image Processing</vt:lpstr>
      <vt:lpstr>PowerPoint 演示文稿</vt:lpstr>
      <vt:lpstr>Outline</vt:lpstr>
      <vt:lpstr>Color Transformations</vt:lpstr>
      <vt:lpstr>Color Transformations</vt:lpstr>
      <vt:lpstr>Color Complements Transfer</vt:lpstr>
      <vt:lpstr>Color Complements Transfer</vt:lpstr>
      <vt:lpstr>PowerPoint 演示文稿</vt:lpstr>
      <vt:lpstr>PowerPoint 演示文稿</vt:lpstr>
      <vt:lpstr>PowerPoint 演示文稿</vt:lpstr>
      <vt:lpstr>Tonal Correction</vt:lpstr>
      <vt:lpstr>Color  Correction</vt:lpstr>
      <vt:lpstr>Histogram processing</vt:lpstr>
      <vt:lpstr>PowerPoint 演示文稿</vt:lpstr>
      <vt:lpstr>Spatial Filtering of Color Images</vt:lpstr>
      <vt:lpstr>PowerPoint 演示文稿</vt:lpstr>
      <vt:lpstr>Color Image Smoothing and Sharpening</vt:lpstr>
      <vt:lpstr>Color Image Smoothing and Sharpening</vt:lpstr>
      <vt:lpstr>Outline</vt:lpstr>
      <vt:lpstr>Color Edge Detection</vt:lpstr>
      <vt:lpstr>color edge detection</vt:lpstr>
      <vt:lpstr>Generalization of Gradient to Vector Valued Functions</vt:lpstr>
      <vt:lpstr>Generalization of Gradient to Vector Valued Functions</vt:lpstr>
      <vt:lpstr>Generalization of Gradient to Vector Valued Functions</vt:lpstr>
      <vt:lpstr>Color Edge Detection</vt:lpstr>
      <vt:lpstr>PowerPoint 演示文稿</vt:lpstr>
      <vt:lpstr>Outline</vt:lpstr>
      <vt:lpstr>Color Segmentation</vt:lpstr>
      <vt:lpstr>Color Segmentation in  RGB Vector Space</vt:lpstr>
      <vt:lpstr>Color Segmentation in  HSI Vector Space </vt:lpstr>
      <vt:lpstr>PowerPoint 演示文稿</vt:lpstr>
      <vt:lpstr>Color Segmentation in  RGB Vector Space</vt:lpstr>
      <vt:lpstr>Outline</vt:lpstr>
      <vt:lpstr>The noise in color images</vt:lpstr>
      <vt:lpstr>PowerPoint 演示文稿</vt:lpstr>
      <vt:lpstr>PowerPoint 演示文稿</vt:lpstr>
      <vt:lpstr> Noise in Color images</vt:lpstr>
      <vt:lpstr>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sjb</dc:creator>
  <cp:lastModifiedBy>Windows 用户</cp:lastModifiedBy>
  <cp:revision>1022</cp:revision>
  <cp:lastPrinted>1601-01-01T00:00:00Z</cp:lastPrinted>
  <dcterms:created xsi:type="dcterms:W3CDTF">2001-04-15T10:02:50Z</dcterms:created>
  <dcterms:modified xsi:type="dcterms:W3CDTF">2020-12-16T17:05:17Z</dcterms:modified>
</cp:coreProperties>
</file>